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 id="2147483795" r:id="rId5"/>
    <p:sldMasterId id="2147483908" r:id="rId6"/>
    <p:sldMasterId id="2147483920" r:id="rId7"/>
    <p:sldMasterId id="2147483946" r:id="rId8"/>
    <p:sldMasterId id="2147483958" r:id="rId9"/>
    <p:sldMasterId id="2147483696" r:id="rId10"/>
    <p:sldMasterId id="2147483970" r:id="rId11"/>
    <p:sldMasterId id="2147483648" r:id="rId12"/>
    <p:sldMasterId id="2147483738" r:id="rId13"/>
  </p:sldMasterIdLst>
  <p:notesMasterIdLst>
    <p:notesMasterId r:id="rId86"/>
  </p:notesMasterIdLst>
  <p:sldIdLst>
    <p:sldId id="2142532730" r:id="rId14"/>
    <p:sldId id="5802" r:id="rId15"/>
    <p:sldId id="2142532783" r:id="rId16"/>
    <p:sldId id="2142532784" r:id="rId17"/>
    <p:sldId id="2142532781" r:id="rId18"/>
    <p:sldId id="5786" r:id="rId19"/>
    <p:sldId id="5787" r:id="rId20"/>
    <p:sldId id="5796" r:id="rId21"/>
    <p:sldId id="2142532779" r:id="rId22"/>
    <p:sldId id="2142532775" r:id="rId23"/>
    <p:sldId id="2142532776" r:id="rId24"/>
    <p:sldId id="2142532780" r:id="rId25"/>
    <p:sldId id="2142532812" r:id="rId26"/>
    <p:sldId id="2142532794" r:id="rId27"/>
    <p:sldId id="2142532793" r:id="rId28"/>
    <p:sldId id="2142532792" r:id="rId29"/>
    <p:sldId id="2142532791" r:id="rId30"/>
    <p:sldId id="2142532790" r:id="rId31"/>
    <p:sldId id="2142532789" r:id="rId32"/>
    <p:sldId id="2142532788" r:id="rId33"/>
    <p:sldId id="2142532787" r:id="rId34"/>
    <p:sldId id="2142532786" r:id="rId35"/>
    <p:sldId id="2142532785" r:id="rId36"/>
    <p:sldId id="2142532797" r:id="rId37"/>
    <p:sldId id="2142532796" r:id="rId38"/>
    <p:sldId id="2142532795" r:id="rId39"/>
    <p:sldId id="2142532774" r:id="rId40"/>
    <p:sldId id="2142532782" r:id="rId41"/>
    <p:sldId id="2142532808" r:id="rId42"/>
    <p:sldId id="2142532807" r:id="rId43"/>
    <p:sldId id="2142532806" r:id="rId44"/>
    <p:sldId id="2142532805" r:id="rId45"/>
    <p:sldId id="2142532804" r:id="rId46"/>
    <p:sldId id="2142532803" r:id="rId47"/>
    <p:sldId id="2142532802" r:id="rId48"/>
    <p:sldId id="2142532801" r:id="rId49"/>
    <p:sldId id="2142532800" r:id="rId50"/>
    <p:sldId id="2142532799" r:id="rId51"/>
    <p:sldId id="2142532798" r:id="rId52"/>
    <p:sldId id="2142532811" r:id="rId53"/>
    <p:sldId id="2142532941" r:id="rId54"/>
    <p:sldId id="2142532942" r:id="rId55"/>
    <p:sldId id="2142532940" r:id="rId56"/>
    <p:sldId id="2142532939" r:id="rId57"/>
    <p:sldId id="2142532938" r:id="rId58"/>
    <p:sldId id="2142532937" r:id="rId59"/>
    <p:sldId id="2142532936" r:id="rId60"/>
    <p:sldId id="2142532935" r:id="rId61"/>
    <p:sldId id="2142532934" r:id="rId62"/>
    <p:sldId id="2142532933" r:id="rId63"/>
    <p:sldId id="2142532810" r:id="rId64"/>
    <p:sldId id="2142532809" r:id="rId65"/>
    <p:sldId id="257" r:id="rId66"/>
    <p:sldId id="258" r:id="rId67"/>
    <p:sldId id="260" r:id="rId68"/>
    <p:sldId id="2142532813" r:id="rId69"/>
    <p:sldId id="259" r:id="rId70"/>
    <p:sldId id="2142532924" r:id="rId71"/>
    <p:sldId id="2142532931" r:id="rId72"/>
    <p:sldId id="2142532932" r:id="rId73"/>
    <p:sldId id="265" r:id="rId74"/>
    <p:sldId id="266" r:id="rId75"/>
    <p:sldId id="268" r:id="rId76"/>
    <p:sldId id="269" r:id="rId77"/>
    <p:sldId id="271" r:id="rId78"/>
    <p:sldId id="2142532925" r:id="rId79"/>
    <p:sldId id="2142532926" r:id="rId80"/>
    <p:sldId id="2142532927" r:id="rId81"/>
    <p:sldId id="2142532928" r:id="rId82"/>
    <p:sldId id="2142532929" r:id="rId83"/>
    <p:sldId id="2142532930" r:id="rId84"/>
    <p:sldId id="214253275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E0ED71-7B45-4111-8244-88DC3357FD39}">
          <p14:sldIdLst>
            <p14:sldId id="2142532730"/>
            <p14:sldId id="5802"/>
            <p14:sldId id="2142532783"/>
            <p14:sldId id="2142532784"/>
            <p14:sldId id="2142532781"/>
            <p14:sldId id="5786"/>
            <p14:sldId id="5787"/>
            <p14:sldId id="5796"/>
            <p14:sldId id="2142532779"/>
            <p14:sldId id="2142532775"/>
            <p14:sldId id="2142532776"/>
            <p14:sldId id="2142532780"/>
            <p14:sldId id="2142532812"/>
            <p14:sldId id="2142532794"/>
            <p14:sldId id="2142532793"/>
            <p14:sldId id="2142532792"/>
            <p14:sldId id="2142532791"/>
            <p14:sldId id="2142532790"/>
            <p14:sldId id="2142532789"/>
            <p14:sldId id="2142532788"/>
            <p14:sldId id="2142532787"/>
            <p14:sldId id="2142532786"/>
            <p14:sldId id="2142532785"/>
            <p14:sldId id="2142532797"/>
            <p14:sldId id="2142532796"/>
            <p14:sldId id="2142532795"/>
            <p14:sldId id="2142532774"/>
            <p14:sldId id="2142532782"/>
            <p14:sldId id="2142532808"/>
            <p14:sldId id="2142532807"/>
            <p14:sldId id="2142532806"/>
            <p14:sldId id="2142532805"/>
            <p14:sldId id="2142532804"/>
            <p14:sldId id="2142532803"/>
            <p14:sldId id="2142532802"/>
            <p14:sldId id="2142532801"/>
            <p14:sldId id="2142532800"/>
            <p14:sldId id="2142532799"/>
            <p14:sldId id="2142532798"/>
            <p14:sldId id="2142532811"/>
            <p14:sldId id="2142532941"/>
            <p14:sldId id="2142532942"/>
            <p14:sldId id="2142532940"/>
            <p14:sldId id="2142532939"/>
            <p14:sldId id="2142532938"/>
            <p14:sldId id="2142532937"/>
            <p14:sldId id="2142532936"/>
            <p14:sldId id="2142532935"/>
            <p14:sldId id="2142532934"/>
            <p14:sldId id="2142532933"/>
            <p14:sldId id="2142532810"/>
            <p14:sldId id="2142532809"/>
            <p14:sldId id="257"/>
            <p14:sldId id="258"/>
            <p14:sldId id="260"/>
            <p14:sldId id="2142532813"/>
            <p14:sldId id="259"/>
            <p14:sldId id="2142532924"/>
            <p14:sldId id="2142532931"/>
            <p14:sldId id="2142532932"/>
            <p14:sldId id="265"/>
            <p14:sldId id="266"/>
            <p14:sldId id="268"/>
            <p14:sldId id="269"/>
            <p14:sldId id="271"/>
            <p14:sldId id="2142532925"/>
            <p14:sldId id="2142532926"/>
            <p14:sldId id="2142532927"/>
            <p14:sldId id="2142532928"/>
            <p14:sldId id="2142532929"/>
            <p14:sldId id="2142532930"/>
            <p14:sldId id="214253275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A Barajas" initials="SAB" lastIdx="1" clrIdx="0">
    <p:extLst>
      <p:ext uri="{19B8F6BF-5375-455C-9EA6-DF929625EA0E}">
        <p15:presenceInfo xmlns:p15="http://schemas.microsoft.com/office/powerpoint/2012/main" userId="S::Silvia.A.Barajas@kp.org::fa29c336-9c59-436b-b4f4-f6deb95d55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B9F"/>
    <a:srgbClr val="0078B3"/>
    <a:srgbClr val="003B71"/>
    <a:srgbClr val="FF6600"/>
    <a:srgbClr val="F51BDB"/>
    <a:srgbClr val="000000"/>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B8D15-717E-458A-A5EF-E968121CEF99}" v="3" dt="2022-06-27T16:27:02.999"/>
    <p1510:client id="{17A4696A-EF9A-4DF4-B304-D0525272BE3F}" v="159" dt="2022-06-27T22:14:01.256"/>
    <p1510:client id="{1FE1EBA7-4FEE-4C48-87D0-7E038C26E514}" v="11" dt="2022-06-27T17:56:13.740"/>
    <p1510:client id="{214817ED-4D0B-4432-B9AB-601EF63F2804}" v="3" dt="2022-06-27T21:10:04.593"/>
    <p1510:client id="{25216974-B2CB-4EB6-AEC8-67DC63848E56}" v="11" dt="2022-06-27T22:32:53.929"/>
    <p1510:client id="{284FC68B-B2F7-4038-9735-E4C1ACC9EB65}" v="2" dt="2022-06-27T20:08:55.774"/>
    <p1510:client id="{47D671A3-EEDF-45B3-9728-ABDA1F7B28EF}" v="1" dt="2022-06-27T21:13:52.849"/>
    <p1510:client id="{5F11A7DB-5E5C-4FEB-95F0-D17DD9DC62FD}" v="11" dt="2022-06-27T22:53:00.078"/>
    <p1510:client id="{88F56761-3579-491E-9EB0-FFA29D13A487}" v="23" dt="2022-06-27T22:30:01.407"/>
    <p1510:client id="{A75A4E90-E363-4FBE-B277-0855D7817937}" v="151" dt="2022-06-28T01:15:39.670"/>
    <p1510:client id="{AF904EB8-438B-4A0B-95EE-415DAC037DC3}" v="1" dt="2022-06-27T21:13:01.973"/>
    <p1510:client id="{B46D3C31-48AD-4AEB-9D83-0EA00E6CC295}" v="2" dt="2022-06-27T21:07:10.461"/>
    <p1510:client id="{BC497960-DC6C-4558-80FD-33E4F0F1E678}" v="10" dt="2022-06-27T22:24:03.462"/>
    <p1510:client id="{DA08A2CE-76E7-46AA-B436-7499BDDA30B7}" v="3" dt="2022-06-27T22:03:06.657"/>
    <p1510:client id="{DE1990C1-731B-4142-9B4D-A10F14C15B36}" v="10" dt="2022-06-27T16:26:31.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0" autoAdjust="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viewProps" Target="viewProps.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4.xml"/><Relationship Id="rId71" Type="http://schemas.openxmlformats.org/officeDocument/2006/relationships/slide" Target="slides/slide58.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commentAuthors" Target="commentAuthor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9C4A0-5337-4A45-9E45-F2D14DF99B2D}" type="doc">
      <dgm:prSet loTypeId="urn:microsoft.com/office/officeart/2016/7/layout/AccentHomeChevronProcess" loCatId="process" qsTypeId="urn:microsoft.com/office/officeart/2005/8/quickstyle/simple1" qsCatId="simple" csTypeId="urn:microsoft.com/office/officeart/2005/8/colors/colorful2" csCatId="colorful" phldr="1"/>
      <dgm:spPr/>
      <dgm:t>
        <a:bodyPr/>
        <a:lstStyle/>
        <a:p>
          <a:endParaRPr lang="en-US"/>
        </a:p>
      </dgm:t>
    </dgm:pt>
    <dgm:pt modelId="{07D3031D-61DB-4816-AA80-CFC4A72C6147}">
      <dgm:prSet/>
      <dgm:spPr/>
      <dgm:t>
        <a:bodyPr/>
        <a:lstStyle/>
        <a:p>
          <a:r>
            <a:rPr lang="en-US"/>
            <a:t>14 Jan. 22</a:t>
          </a:r>
        </a:p>
      </dgm:t>
    </dgm:pt>
    <dgm:pt modelId="{B327557B-7E92-4C49-BF05-26B005C1F54A}" type="parTrans" cxnId="{49EA5506-DFBD-44B4-A3FA-152B14C72183}">
      <dgm:prSet/>
      <dgm:spPr/>
      <dgm:t>
        <a:bodyPr/>
        <a:lstStyle/>
        <a:p>
          <a:endParaRPr lang="en-US"/>
        </a:p>
      </dgm:t>
    </dgm:pt>
    <dgm:pt modelId="{9FFE482A-01C4-41D1-94BF-BF7331D02DE9}" type="sibTrans" cxnId="{49EA5506-DFBD-44B4-A3FA-152B14C72183}">
      <dgm:prSet/>
      <dgm:spPr/>
      <dgm:t>
        <a:bodyPr/>
        <a:lstStyle/>
        <a:p>
          <a:endParaRPr lang="en-US"/>
        </a:p>
      </dgm:t>
    </dgm:pt>
    <dgm:pt modelId="{FF0B67F9-9E93-4061-B2E7-2D7A144F16BB}">
      <dgm:prSet custT="1"/>
      <dgm:spPr/>
      <dgm:t>
        <a:bodyPr/>
        <a:lstStyle/>
        <a:p>
          <a:r>
            <a:rPr lang="en-US" sz="1200"/>
            <a:t>ST eval with signs of post-</a:t>
          </a:r>
          <a:r>
            <a:rPr lang="en-US" sz="1200" err="1"/>
            <a:t>extubation</a:t>
          </a:r>
          <a:r>
            <a:rPr lang="en-US" sz="1200"/>
            <a:t> dysphagia with recommendation for NPO. </a:t>
          </a:r>
        </a:p>
      </dgm:t>
    </dgm:pt>
    <dgm:pt modelId="{1C651385-6D31-4E15-A63E-B902B2561F83}" type="parTrans" cxnId="{49A3F2BB-9A40-4782-865E-119AAB85F4A3}">
      <dgm:prSet/>
      <dgm:spPr/>
      <dgm:t>
        <a:bodyPr/>
        <a:lstStyle/>
        <a:p>
          <a:endParaRPr lang="en-US"/>
        </a:p>
      </dgm:t>
    </dgm:pt>
    <dgm:pt modelId="{1B668E1A-FE9A-4492-9D5D-DFBC7AD05FB9}" type="sibTrans" cxnId="{49A3F2BB-9A40-4782-865E-119AAB85F4A3}">
      <dgm:prSet/>
      <dgm:spPr/>
      <dgm:t>
        <a:bodyPr/>
        <a:lstStyle/>
        <a:p>
          <a:endParaRPr lang="en-US"/>
        </a:p>
      </dgm:t>
    </dgm:pt>
    <dgm:pt modelId="{1A72D7F7-7672-4BC2-B0E4-17C36D91E400}">
      <dgm:prSet/>
      <dgm:spPr/>
      <dgm:t>
        <a:bodyPr/>
        <a:lstStyle/>
        <a:p>
          <a:r>
            <a:rPr lang="en-US"/>
            <a:t>16 Jan. 22</a:t>
          </a:r>
        </a:p>
      </dgm:t>
    </dgm:pt>
    <dgm:pt modelId="{82DE3BF2-75CC-417B-BFDC-866D87921D4E}" type="parTrans" cxnId="{A320B60F-9354-4B60-9078-A9B6BB5BA86D}">
      <dgm:prSet/>
      <dgm:spPr/>
      <dgm:t>
        <a:bodyPr/>
        <a:lstStyle/>
        <a:p>
          <a:endParaRPr lang="en-US"/>
        </a:p>
      </dgm:t>
    </dgm:pt>
    <dgm:pt modelId="{273835A4-B454-46CE-8FFB-6D2F40DEDFAE}" type="sibTrans" cxnId="{A320B60F-9354-4B60-9078-A9B6BB5BA86D}">
      <dgm:prSet/>
      <dgm:spPr/>
      <dgm:t>
        <a:bodyPr/>
        <a:lstStyle/>
        <a:p>
          <a:endParaRPr lang="en-US"/>
        </a:p>
      </dgm:t>
    </dgm:pt>
    <dgm:pt modelId="{228AAE20-D8A2-4CC2-9E78-D19CA214CA22}">
      <dgm:prSet custT="1"/>
      <dgm:spPr/>
      <dgm:t>
        <a:bodyPr/>
        <a:lstStyle/>
        <a:p>
          <a:r>
            <a:rPr lang="en-US" sz="1200"/>
            <a:t>ST eval with continued overt signs and symptoms of pharyngeal phase dysphagia with recommendation to remain NPO and consider FEES.</a:t>
          </a:r>
        </a:p>
      </dgm:t>
    </dgm:pt>
    <dgm:pt modelId="{8E492902-BE21-47C3-9F1B-6FF710DD8EED}" type="parTrans" cxnId="{75EFE86A-D866-4E38-96E1-A1535524B976}">
      <dgm:prSet/>
      <dgm:spPr/>
      <dgm:t>
        <a:bodyPr/>
        <a:lstStyle/>
        <a:p>
          <a:endParaRPr lang="en-US"/>
        </a:p>
      </dgm:t>
    </dgm:pt>
    <dgm:pt modelId="{F846C4C1-79CD-4F43-92F8-3645515DE93A}" type="sibTrans" cxnId="{75EFE86A-D866-4E38-96E1-A1535524B976}">
      <dgm:prSet/>
      <dgm:spPr/>
      <dgm:t>
        <a:bodyPr/>
        <a:lstStyle/>
        <a:p>
          <a:endParaRPr lang="en-US"/>
        </a:p>
      </dgm:t>
    </dgm:pt>
    <dgm:pt modelId="{69C82E35-1AB4-4B59-86D5-17C211BD40B1}">
      <dgm:prSet/>
      <dgm:spPr/>
      <dgm:t>
        <a:bodyPr/>
        <a:lstStyle/>
        <a:p>
          <a:r>
            <a:rPr lang="en-US"/>
            <a:t>17 Jan. 22</a:t>
          </a:r>
        </a:p>
      </dgm:t>
    </dgm:pt>
    <dgm:pt modelId="{A74D32C0-B384-4949-A619-AEDD88EBF44F}" type="parTrans" cxnId="{FD184813-B8C1-4C03-BFB6-08DE8878D8C2}">
      <dgm:prSet/>
      <dgm:spPr/>
      <dgm:t>
        <a:bodyPr/>
        <a:lstStyle/>
        <a:p>
          <a:endParaRPr lang="en-US"/>
        </a:p>
      </dgm:t>
    </dgm:pt>
    <dgm:pt modelId="{1C1DD87B-DF95-40DA-89F2-871873ED84F6}" type="sibTrans" cxnId="{FD184813-B8C1-4C03-BFB6-08DE8878D8C2}">
      <dgm:prSet/>
      <dgm:spPr/>
      <dgm:t>
        <a:bodyPr/>
        <a:lstStyle/>
        <a:p>
          <a:endParaRPr lang="en-US"/>
        </a:p>
      </dgm:t>
    </dgm:pt>
    <dgm:pt modelId="{89DC4403-308B-41CD-8293-0E04C034AF8D}">
      <dgm:prSet custT="1"/>
      <dgm:spPr/>
      <dgm:t>
        <a:bodyPr/>
        <a:lstStyle/>
        <a:p>
          <a:r>
            <a:rPr lang="en-US" sz="1200"/>
            <a:t>The patient was transferred out of the ICU.</a:t>
          </a:r>
        </a:p>
      </dgm:t>
    </dgm:pt>
    <dgm:pt modelId="{5252B080-A7C7-43B4-8850-6C60FCA43BE0}" type="parTrans" cxnId="{5EB4A171-92E5-453F-A956-4FCD4062DCD8}">
      <dgm:prSet/>
      <dgm:spPr/>
      <dgm:t>
        <a:bodyPr/>
        <a:lstStyle/>
        <a:p>
          <a:endParaRPr lang="en-US"/>
        </a:p>
      </dgm:t>
    </dgm:pt>
    <dgm:pt modelId="{315F742A-85F2-4C54-98F4-F47B7D8C28F3}" type="sibTrans" cxnId="{5EB4A171-92E5-453F-A956-4FCD4062DCD8}">
      <dgm:prSet/>
      <dgm:spPr/>
      <dgm:t>
        <a:bodyPr/>
        <a:lstStyle/>
        <a:p>
          <a:endParaRPr lang="en-US"/>
        </a:p>
      </dgm:t>
    </dgm:pt>
    <dgm:pt modelId="{8C465686-B445-4B8B-8CEA-E9A79812AEAA}">
      <dgm:prSet/>
      <dgm:spPr/>
      <dgm:t>
        <a:bodyPr/>
        <a:lstStyle/>
        <a:p>
          <a:r>
            <a:rPr lang="en-US"/>
            <a:t>18 Jan. 22</a:t>
          </a:r>
        </a:p>
      </dgm:t>
    </dgm:pt>
    <dgm:pt modelId="{CFD555CE-9D1D-470E-88AF-42AA335EF858}" type="parTrans" cxnId="{7DEE2724-DF1B-41DE-8A29-6A69CE9F2D6F}">
      <dgm:prSet/>
      <dgm:spPr/>
      <dgm:t>
        <a:bodyPr/>
        <a:lstStyle/>
        <a:p>
          <a:endParaRPr lang="en-US"/>
        </a:p>
      </dgm:t>
    </dgm:pt>
    <dgm:pt modelId="{3778394E-4A5A-47A1-B8A0-7453CB0B7088}" type="sibTrans" cxnId="{7DEE2724-DF1B-41DE-8A29-6A69CE9F2D6F}">
      <dgm:prSet/>
      <dgm:spPr/>
      <dgm:t>
        <a:bodyPr/>
        <a:lstStyle/>
        <a:p>
          <a:endParaRPr lang="en-US"/>
        </a:p>
      </dgm:t>
    </dgm:pt>
    <dgm:pt modelId="{DEC49D4F-0C50-42F2-A004-5572466D8D5E}">
      <dgm:prSet custT="1"/>
      <dgm:spPr/>
      <dgm:t>
        <a:bodyPr/>
        <a:lstStyle/>
        <a:p>
          <a:r>
            <a:rPr lang="en-US" sz="1200"/>
            <a:t>FEES study was attempted but patient was unable to tolerate the study. The patient continued to demonstrate overt and subtle aspiration and aphonia.</a:t>
          </a:r>
        </a:p>
      </dgm:t>
    </dgm:pt>
    <dgm:pt modelId="{2637077D-7F82-46F1-BC0E-AE067510BC22}" type="parTrans" cxnId="{65613D84-7400-4515-98A8-B4E6AB3273D3}">
      <dgm:prSet/>
      <dgm:spPr/>
      <dgm:t>
        <a:bodyPr/>
        <a:lstStyle/>
        <a:p>
          <a:endParaRPr lang="en-US"/>
        </a:p>
      </dgm:t>
    </dgm:pt>
    <dgm:pt modelId="{441D8A44-B091-40AD-BDD2-A8E42EA5BBCA}" type="sibTrans" cxnId="{65613D84-7400-4515-98A8-B4E6AB3273D3}">
      <dgm:prSet/>
      <dgm:spPr/>
      <dgm:t>
        <a:bodyPr/>
        <a:lstStyle/>
        <a:p>
          <a:endParaRPr lang="en-US"/>
        </a:p>
      </dgm:t>
    </dgm:pt>
    <dgm:pt modelId="{AE741053-7860-47FB-89D9-54BF817350BB}">
      <dgm:prSet/>
      <dgm:spPr/>
      <dgm:t>
        <a:bodyPr/>
        <a:lstStyle/>
        <a:p>
          <a:r>
            <a:rPr lang="en-US"/>
            <a:t>20 Jan. 22</a:t>
          </a:r>
        </a:p>
      </dgm:t>
    </dgm:pt>
    <dgm:pt modelId="{BCEBA795-9D20-4631-953F-AF4DC866F09D}" type="parTrans" cxnId="{CC65DA60-5A63-4156-B298-549C157DBC12}">
      <dgm:prSet/>
      <dgm:spPr/>
      <dgm:t>
        <a:bodyPr/>
        <a:lstStyle/>
        <a:p>
          <a:endParaRPr lang="en-US"/>
        </a:p>
      </dgm:t>
    </dgm:pt>
    <dgm:pt modelId="{FF5C79D6-5E71-4C96-BEC3-5151D1DB4372}" type="sibTrans" cxnId="{CC65DA60-5A63-4156-B298-549C157DBC12}">
      <dgm:prSet/>
      <dgm:spPr/>
      <dgm:t>
        <a:bodyPr/>
        <a:lstStyle/>
        <a:p>
          <a:endParaRPr lang="en-US"/>
        </a:p>
      </dgm:t>
    </dgm:pt>
    <dgm:pt modelId="{6C409297-D3C1-4C6B-A5B5-EEC79392EE4B}">
      <dgm:prSet custT="1"/>
      <dgm:spPr/>
      <dgm:t>
        <a:bodyPr/>
        <a:lstStyle/>
        <a:p>
          <a:r>
            <a:rPr lang="en-US" sz="1200"/>
            <a:t>ST continued to recommended NPO for overt aspiration with PO trials and recommended HNS consult to evaluate vocal cords given persistent severe dysphonia and aphonia.</a:t>
          </a:r>
        </a:p>
      </dgm:t>
    </dgm:pt>
    <dgm:pt modelId="{A6387B73-AE12-4502-958F-DCC38DF9EE80}" type="parTrans" cxnId="{70C9EBE6-E777-4CD5-83EA-FFCE196733EF}">
      <dgm:prSet/>
      <dgm:spPr/>
      <dgm:t>
        <a:bodyPr/>
        <a:lstStyle/>
        <a:p>
          <a:endParaRPr lang="en-US"/>
        </a:p>
      </dgm:t>
    </dgm:pt>
    <dgm:pt modelId="{4C983A70-46D3-4CA1-8FD4-22AF62FFD143}" type="sibTrans" cxnId="{70C9EBE6-E777-4CD5-83EA-FFCE196733EF}">
      <dgm:prSet/>
      <dgm:spPr/>
      <dgm:t>
        <a:bodyPr/>
        <a:lstStyle/>
        <a:p>
          <a:endParaRPr lang="en-US"/>
        </a:p>
      </dgm:t>
    </dgm:pt>
    <dgm:pt modelId="{2D1F1D82-169C-481A-93E4-DF7664F853B5}" type="pres">
      <dgm:prSet presAssocID="{DF69C4A0-5337-4A45-9E45-F2D14DF99B2D}" presName="Name0" presStyleCnt="0">
        <dgm:presLayoutVars>
          <dgm:animLvl val="lvl"/>
          <dgm:resizeHandles val="exact"/>
        </dgm:presLayoutVars>
      </dgm:prSet>
      <dgm:spPr/>
    </dgm:pt>
    <dgm:pt modelId="{844F0F9E-E065-4A85-9BF5-18D6799BB6DB}" type="pres">
      <dgm:prSet presAssocID="{07D3031D-61DB-4816-AA80-CFC4A72C6147}" presName="composite" presStyleCnt="0"/>
      <dgm:spPr/>
    </dgm:pt>
    <dgm:pt modelId="{4A6C0BA2-9423-4D50-8F52-AAB323BA70B1}" type="pres">
      <dgm:prSet presAssocID="{07D3031D-61DB-4816-AA80-CFC4A72C6147}" presName="L" presStyleLbl="solidFgAcc1" presStyleIdx="0" presStyleCnt="5">
        <dgm:presLayoutVars>
          <dgm:chMax val="0"/>
          <dgm:chPref val="0"/>
        </dgm:presLayoutVars>
      </dgm:prSet>
      <dgm:spPr/>
    </dgm:pt>
    <dgm:pt modelId="{DDA370A3-AE38-463A-8105-77EE0B106E3F}" type="pres">
      <dgm:prSet presAssocID="{07D3031D-61DB-4816-AA80-CFC4A72C6147}" presName="parTx" presStyleLbl="alignNode1" presStyleIdx="0" presStyleCnt="5">
        <dgm:presLayoutVars>
          <dgm:chMax val="0"/>
          <dgm:chPref val="0"/>
          <dgm:bulletEnabled val="1"/>
        </dgm:presLayoutVars>
      </dgm:prSet>
      <dgm:spPr/>
    </dgm:pt>
    <dgm:pt modelId="{8C7CE420-6939-461C-A9DF-0109ED3DA9A4}" type="pres">
      <dgm:prSet presAssocID="{07D3031D-61DB-4816-AA80-CFC4A72C6147}" presName="desTx" presStyleLbl="revTx" presStyleIdx="0" presStyleCnt="5">
        <dgm:presLayoutVars>
          <dgm:chMax val="0"/>
          <dgm:chPref val="0"/>
          <dgm:bulletEnabled val="1"/>
        </dgm:presLayoutVars>
      </dgm:prSet>
      <dgm:spPr/>
    </dgm:pt>
    <dgm:pt modelId="{B0EBA044-4E12-4C61-B686-35837F34ED28}" type="pres">
      <dgm:prSet presAssocID="{07D3031D-61DB-4816-AA80-CFC4A72C6147}" presName="EmptyPlaceHolder" presStyleCnt="0"/>
      <dgm:spPr/>
    </dgm:pt>
    <dgm:pt modelId="{07486A51-2395-4AD8-BDF0-468F9ECEDF60}" type="pres">
      <dgm:prSet presAssocID="{9FFE482A-01C4-41D1-94BF-BF7331D02DE9}" presName="space" presStyleCnt="0"/>
      <dgm:spPr/>
    </dgm:pt>
    <dgm:pt modelId="{0BD51EE4-6534-47FA-85BC-2D397F7AE4E8}" type="pres">
      <dgm:prSet presAssocID="{1A72D7F7-7672-4BC2-B0E4-17C36D91E400}" presName="composite" presStyleCnt="0"/>
      <dgm:spPr/>
    </dgm:pt>
    <dgm:pt modelId="{D2755DE7-D9F9-456A-8AD0-1341456DA475}" type="pres">
      <dgm:prSet presAssocID="{1A72D7F7-7672-4BC2-B0E4-17C36D91E400}" presName="L" presStyleLbl="solidFgAcc1" presStyleIdx="1" presStyleCnt="5">
        <dgm:presLayoutVars>
          <dgm:chMax val="0"/>
          <dgm:chPref val="0"/>
        </dgm:presLayoutVars>
      </dgm:prSet>
      <dgm:spPr/>
    </dgm:pt>
    <dgm:pt modelId="{2F1B05BD-F62E-414A-986F-B0B2DDA6EAC9}" type="pres">
      <dgm:prSet presAssocID="{1A72D7F7-7672-4BC2-B0E4-17C36D91E400}" presName="parTx" presStyleLbl="alignNode1" presStyleIdx="1" presStyleCnt="5" custLinFactNeighborX="-702" custLinFactNeighborY="1065">
        <dgm:presLayoutVars>
          <dgm:chMax val="0"/>
          <dgm:chPref val="0"/>
          <dgm:bulletEnabled val="1"/>
        </dgm:presLayoutVars>
      </dgm:prSet>
      <dgm:spPr/>
    </dgm:pt>
    <dgm:pt modelId="{7C2DC4DB-9117-4154-9E69-6E0DB9D04240}" type="pres">
      <dgm:prSet presAssocID="{1A72D7F7-7672-4BC2-B0E4-17C36D91E400}" presName="desTx" presStyleLbl="revTx" presStyleIdx="1" presStyleCnt="5">
        <dgm:presLayoutVars>
          <dgm:chMax val="0"/>
          <dgm:chPref val="0"/>
          <dgm:bulletEnabled val="1"/>
        </dgm:presLayoutVars>
      </dgm:prSet>
      <dgm:spPr/>
    </dgm:pt>
    <dgm:pt modelId="{B5C78A5B-A460-4865-A475-FDA942A9A9C3}" type="pres">
      <dgm:prSet presAssocID="{1A72D7F7-7672-4BC2-B0E4-17C36D91E400}" presName="EmptyPlaceHolder" presStyleCnt="0"/>
      <dgm:spPr/>
    </dgm:pt>
    <dgm:pt modelId="{439B2A38-88E8-473C-A066-92C1ED3FC441}" type="pres">
      <dgm:prSet presAssocID="{273835A4-B454-46CE-8FFB-6D2F40DEDFAE}" presName="space" presStyleCnt="0"/>
      <dgm:spPr/>
    </dgm:pt>
    <dgm:pt modelId="{E33C3678-AC89-4709-89B7-C7C7AE56C260}" type="pres">
      <dgm:prSet presAssocID="{69C82E35-1AB4-4B59-86D5-17C211BD40B1}" presName="composite" presStyleCnt="0"/>
      <dgm:spPr/>
    </dgm:pt>
    <dgm:pt modelId="{4DC6A44F-7F4B-45A3-B917-B8DA90D3F79D}" type="pres">
      <dgm:prSet presAssocID="{69C82E35-1AB4-4B59-86D5-17C211BD40B1}" presName="L" presStyleLbl="solidFgAcc1" presStyleIdx="2" presStyleCnt="5">
        <dgm:presLayoutVars>
          <dgm:chMax val="0"/>
          <dgm:chPref val="0"/>
        </dgm:presLayoutVars>
      </dgm:prSet>
      <dgm:spPr/>
    </dgm:pt>
    <dgm:pt modelId="{CD464654-B7C4-41D9-A0AD-AED6CE1C6CCE}" type="pres">
      <dgm:prSet presAssocID="{69C82E35-1AB4-4B59-86D5-17C211BD40B1}" presName="parTx" presStyleLbl="alignNode1" presStyleIdx="2" presStyleCnt="5">
        <dgm:presLayoutVars>
          <dgm:chMax val="0"/>
          <dgm:chPref val="0"/>
          <dgm:bulletEnabled val="1"/>
        </dgm:presLayoutVars>
      </dgm:prSet>
      <dgm:spPr/>
    </dgm:pt>
    <dgm:pt modelId="{90A86C41-4AFB-40BB-BC67-D41666F21877}" type="pres">
      <dgm:prSet presAssocID="{69C82E35-1AB4-4B59-86D5-17C211BD40B1}" presName="desTx" presStyleLbl="revTx" presStyleIdx="2" presStyleCnt="5">
        <dgm:presLayoutVars>
          <dgm:chMax val="0"/>
          <dgm:chPref val="0"/>
          <dgm:bulletEnabled val="1"/>
        </dgm:presLayoutVars>
      </dgm:prSet>
      <dgm:spPr/>
    </dgm:pt>
    <dgm:pt modelId="{51C83E21-CC06-41B0-938C-1A3AC5EF5F39}" type="pres">
      <dgm:prSet presAssocID="{69C82E35-1AB4-4B59-86D5-17C211BD40B1}" presName="EmptyPlaceHolder" presStyleCnt="0"/>
      <dgm:spPr/>
    </dgm:pt>
    <dgm:pt modelId="{C7C614AC-DA44-4CE6-A8F4-4A2CA0DAB8AA}" type="pres">
      <dgm:prSet presAssocID="{1C1DD87B-DF95-40DA-89F2-871873ED84F6}" presName="space" presStyleCnt="0"/>
      <dgm:spPr/>
    </dgm:pt>
    <dgm:pt modelId="{8AD0B397-8F9C-43D4-8189-DF7448D7395B}" type="pres">
      <dgm:prSet presAssocID="{8C465686-B445-4B8B-8CEA-E9A79812AEAA}" presName="composite" presStyleCnt="0"/>
      <dgm:spPr/>
    </dgm:pt>
    <dgm:pt modelId="{E29ED5A9-7143-445C-8759-5AA8C1A90D29}" type="pres">
      <dgm:prSet presAssocID="{8C465686-B445-4B8B-8CEA-E9A79812AEAA}" presName="L" presStyleLbl="solidFgAcc1" presStyleIdx="3" presStyleCnt="5">
        <dgm:presLayoutVars>
          <dgm:chMax val="0"/>
          <dgm:chPref val="0"/>
        </dgm:presLayoutVars>
      </dgm:prSet>
      <dgm:spPr/>
    </dgm:pt>
    <dgm:pt modelId="{53D06169-C2A1-4A75-B8CD-D76B28B34BFA}" type="pres">
      <dgm:prSet presAssocID="{8C465686-B445-4B8B-8CEA-E9A79812AEAA}" presName="parTx" presStyleLbl="alignNode1" presStyleIdx="3" presStyleCnt="5">
        <dgm:presLayoutVars>
          <dgm:chMax val="0"/>
          <dgm:chPref val="0"/>
          <dgm:bulletEnabled val="1"/>
        </dgm:presLayoutVars>
      </dgm:prSet>
      <dgm:spPr/>
    </dgm:pt>
    <dgm:pt modelId="{EFC46986-EA04-438E-9D2D-BD909A6A94D4}" type="pres">
      <dgm:prSet presAssocID="{8C465686-B445-4B8B-8CEA-E9A79812AEAA}" presName="desTx" presStyleLbl="revTx" presStyleIdx="3" presStyleCnt="5">
        <dgm:presLayoutVars>
          <dgm:chMax val="0"/>
          <dgm:chPref val="0"/>
          <dgm:bulletEnabled val="1"/>
        </dgm:presLayoutVars>
      </dgm:prSet>
      <dgm:spPr/>
    </dgm:pt>
    <dgm:pt modelId="{E355F41D-CEA8-45D4-8FD6-D25563FD9569}" type="pres">
      <dgm:prSet presAssocID="{8C465686-B445-4B8B-8CEA-E9A79812AEAA}" presName="EmptyPlaceHolder" presStyleCnt="0"/>
      <dgm:spPr/>
    </dgm:pt>
    <dgm:pt modelId="{6A74CACF-5A10-44EF-8A0A-1F5AFDB8FC60}" type="pres">
      <dgm:prSet presAssocID="{3778394E-4A5A-47A1-B8A0-7453CB0B7088}" presName="space" presStyleCnt="0"/>
      <dgm:spPr/>
    </dgm:pt>
    <dgm:pt modelId="{17A42D64-327C-4E08-8132-D1E41C077143}" type="pres">
      <dgm:prSet presAssocID="{AE741053-7860-47FB-89D9-54BF817350BB}" presName="composite" presStyleCnt="0"/>
      <dgm:spPr/>
    </dgm:pt>
    <dgm:pt modelId="{B0505D83-B6CB-4B9E-AF87-6C5EBF416E0F}" type="pres">
      <dgm:prSet presAssocID="{AE741053-7860-47FB-89D9-54BF817350BB}" presName="L" presStyleLbl="solidFgAcc1" presStyleIdx="4" presStyleCnt="5">
        <dgm:presLayoutVars>
          <dgm:chMax val="0"/>
          <dgm:chPref val="0"/>
        </dgm:presLayoutVars>
      </dgm:prSet>
      <dgm:spPr/>
    </dgm:pt>
    <dgm:pt modelId="{20A968A4-2854-4A2A-B276-7D129A315B7E}" type="pres">
      <dgm:prSet presAssocID="{AE741053-7860-47FB-89D9-54BF817350BB}" presName="parTx" presStyleLbl="alignNode1" presStyleIdx="4" presStyleCnt="5">
        <dgm:presLayoutVars>
          <dgm:chMax val="0"/>
          <dgm:chPref val="0"/>
          <dgm:bulletEnabled val="1"/>
        </dgm:presLayoutVars>
      </dgm:prSet>
      <dgm:spPr/>
    </dgm:pt>
    <dgm:pt modelId="{FA20F9F2-A92E-42FC-99BF-1376459B79CC}" type="pres">
      <dgm:prSet presAssocID="{AE741053-7860-47FB-89D9-54BF817350BB}" presName="desTx" presStyleLbl="revTx" presStyleIdx="4" presStyleCnt="5">
        <dgm:presLayoutVars>
          <dgm:chMax val="0"/>
          <dgm:chPref val="0"/>
          <dgm:bulletEnabled val="1"/>
        </dgm:presLayoutVars>
      </dgm:prSet>
      <dgm:spPr/>
    </dgm:pt>
    <dgm:pt modelId="{41B31F7B-E9B0-4B37-804A-E618AC8104C7}" type="pres">
      <dgm:prSet presAssocID="{AE741053-7860-47FB-89D9-54BF817350BB}" presName="EmptyPlaceHolder" presStyleCnt="0"/>
      <dgm:spPr/>
    </dgm:pt>
  </dgm:ptLst>
  <dgm:cxnLst>
    <dgm:cxn modelId="{1B8D2703-20EF-4F01-8018-6FB2AFE7299F}" type="presOf" srcId="{89DC4403-308B-41CD-8293-0E04C034AF8D}" destId="{90A86C41-4AFB-40BB-BC67-D41666F21877}" srcOrd="0" destOrd="0" presId="urn:microsoft.com/office/officeart/2016/7/layout/AccentHomeChevronProcess"/>
    <dgm:cxn modelId="{49EA5506-DFBD-44B4-A3FA-152B14C72183}" srcId="{DF69C4A0-5337-4A45-9E45-F2D14DF99B2D}" destId="{07D3031D-61DB-4816-AA80-CFC4A72C6147}" srcOrd="0" destOrd="0" parTransId="{B327557B-7E92-4C49-BF05-26B005C1F54A}" sibTransId="{9FFE482A-01C4-41D1-94BF-BF7331D02DE9}"/>
    <dgm:cxn modelId="{A320B60F-9354-4B60-9078-A9B6BB5BA86D}" srcId="{DF69C4A0-5337-4A45-9E45-F2D14DF99B2D}" destId="{1A72D7F7-7672-4BC2-B0E4-17C36D91E400}" srcOrd="1" destOrd="0" parTransId="{82DE3BF2-75CC-417B-BFDC-866D87921D4E}" sibTransId="{273835A4-B454-46CE-8FFB-6D2F40DEDFAE}"/>
    <dgm:cxn modelId="{FD184813-B8C1-4C03-BFB6-08DE8878D8C2}" srcId="{DF69C4A0-5337-4A45-9E45-F2D14DF99B2D}" destId="{69C82E35-1AB4-4B59-86D5-17C211BD40B1}" srcOrd="2" destOrd="0" parTransId="{A74D32C0-B384-4949-A619-AEDD88EBF44F}" sibTransId="{1C1DD87B-DF95-40DA-89F2-871873ED84F6}"/>
    <dgm:cxn modelId="{AFC8C023-2BAE-45E4-BDCF-C66482E187EE}" type="presOf" srcId="{228AAE20-D8A2-4CC2-9E78-D19CA214CA22}" destId="{7C2DC4DB-9117-4154-9E69-6E0DB9D04240}" srcOrd="0" destOrd="0" presId="urn:microsoft.com/office/officeart/2016/7/layout/AccentHomeChevronProcess"/>
    <dgm:cxn modelId="{7DEE2724-DF1B-41DE-8A29-6A69CE9F2D6F}" srcId="{DF69C4A0-5337-4A45-9E45-F2D14DF99B2D}" destId="{8C465686-B445-4B8B-8CEA-E9A79812AEAA}" srcOrd="3" destOrd="0" parTransId="{CFD555CE-9D1D-470E-88AF-42AA335EF858}" sibTransId="{3778394E-4A5A-47A1-B8A0-7453CB0B7088}"/>
    <dgm:cxn modelId="{4A59D524-4015-4AD2-8282-D9BF90B4F4CE}" type="presOf" srcId="{DF69C4A0-5337-4A45-9E45-F2D14DF99B2D}" destId="{2D1F1D82-169C-481A-93E4-DF7664F853B5}" srcOrd="0" destOrd="0" presId="urn:microsoft.com/office/officeart/2016/7/layout/AccentHomeChevronProcess"/>
    <dgm:cxn modelId="{3E9B5728-7C80-477C-8AE0-BD79FA0B8DA6}" type="presOf" srcId="{8C465686-B445-4B8B-8CEA-E9A79812AEAA}" destId="{53D06169-C2A1-4A75-B8CD-D76B28B34BFA}" srcOrd="0" destOrd="0" presId="urn:microsoft.com/office/officeart/2016/7/layout/AccentHomeChevronProcess"/>
    <dgm:cxn modelId="{BFB79F29-E904-4B40-B13A-780CE7552283}" type="presOf" srcId="{6C409297-D3C1-4C6B-A5B5-EEC79392EE4B}" destId="{FA20F9F2-A92E-42FC-99BF-1376459B79CC}" srcOrd="0" destOrd="0" presId="urn:microsoft.com/office/officeart/2016/7/layout/AccentHomeChevronProcess"/>
    <dgm:cxn modelId="{A56F4A2B-E382-4E04-8C90-C173C81AA05B}" type="presOf" srcId="{69C82E35-1AB4-4B59-86D5-17C211BD40B1}" destId="{CD464654-B7C4-41D9-A0AD-AED6CE1C6CCE}" srcOrd="0" destOrd="0" presId="urn:microsoft.com/office/officeart/2016/7/layout/AccentHomeChevronProcess"/>
    <dgm:cxn modelId="{CC65DA60-5A63-4156-B298-549C157DBC12}" srcId="{DF69C4A0-5337-4A45-9E45-F2D14DF99B2D}" destId="{AE741053-7860-47FB-89D9-54BF817350BB}" srcOrd="4" destOrd="0" parTransId="{BCEBA795-9D20-4631-953F-AF4DC866F09D}" sibTransId="{FF5C79D6-5E71-4C96-BEC3-5151D1DB4372}"/>
    <dgm:cxn modelId="{75EFE86A-D866-4E38-96E1-A1535524B976}" srcId="{1A72D7F7-7672-4BC2-B0E4-17C36D91E400}" destId="{228AAE20-D8A2-4CC2-9E78-D19CA214CA22}" srcOrd="0" destOrd="0" parTransId="{8E492902-BE21-47C3-9F1B-6FF710DD8EED}" sibTransId="{F846C4C1-79CD-4F43-92F8-3645515DE93A}"/>
    <dgm:cxn modelId="{5EB4A171-92E5-453F-A956-4FCD4062DCD8}" srcId="{69C82E35-1AB4-4B59-86D5-17C211BD40B1}" destId="{89DC4403-308B-41CD-8293-0E04C034AF8D}" srcOrd="0" destOrd="0" parTransId="{5252B080-A7C7-43B4-8850-6C60FCA43BE0}" sibTransId="{315F742A-85F2-4C54-98F4-F47B7D8C28F3}"/>
    <dgm:cxn modelId="{65613D84-7400-4515-98A8-B4E6AB3273D3}" srcId="{8C465686-B445-4B8B-8CEA-E9A79812AEAA}" destId="{DEC49D4F-0C50-42F2-A004-5572466D8D5E}" srcOrd="0" destOrd="0" parTransId="{2637077D-7F82-46F1-BC0E-AE067510BC22}" sibTransId="{441D8A44-B091-40AD-BDD2-A8E42EA5BBCA}"/>
    <dgm:cxn modelId="{5D160188-D422-4A60-8F99-A6864D836505}" type="presOf" srcId="{FF0B67F9-9E93-4061-B2E7-2D7A144F16BB}" destId="{8C7CE420-6939-461C-A9DF-0109ED3DA9A4}" srcOrd="0" destOrd="0" presId="urn:microsoft.com/office/officeart/2016/7/layout/AccentHomeChevronProcess"/>
    <dgm:cxn modelId="{678E29AB-5C22-47F5-9856-84D3D4675F0A}" type="presOf" srcId="{07D3031D-61DB-4816-AA80-CFC4A72C6147}" destId="{DDA370A3-AE38-463A-8105-77EE0B106E3F}" srcOrd="0" destOrd="0" presId="urn:microsoft.com/office/officeart/2016/7/layout/AccentHomeChevronProcess"/>
    <dgm:cxn modelId="{A787C3B0-E604-4DAE-89BD-A48013E6B9F4}" type="presOf" srcId="{DEC49D4F-0C50-42F2-A004-5572466D8D5E}" destId="{EFC46986-EA04-438E-9D2D-BD909A6A94D4}" srcOrd="0" destOrd="0" presId="urn:microsoft.com/office/officeart/2016/7/layout/AccentHomeChevronProcess"/>
    <dgm:cxn modelId="{49A3F2BB-9A40-4782-865E-119AAB85F4A3}" srcId="{07D3031D-61DB-4816-AA80-CFC4A72C6147}" destId="{FF0B67F9-9E93-4061-B2E7-2D7A144F16BB}" srcOrd="0" destOrd="0" parTransId="{1C651385-6D31-4E15-A63E-B902B2561F83}" sibTransId="{1B668E1A-FE9A-4492-9D5D-DFBC7AD05FB9}"/>
    <dgm:cxn modelId="{70C9EBE6-E777-4CD5-83EA-FFCE196733EF}" srcId="{AE741053-7860-47FB-89D9-54BF817350BB}" destId="{6C409297-D3C1-4C6B-A5B5-EEC79392EE4B}" srcOrd="0" destOrd="0" parTransId="{A6387B73-AE12-4502-958F-DCC38DF9EE80}" sibTransId="{4C983A70-46D3-4CA1-8FD4-22AF62FFD143}"/>
    <dgm:cxn modelId="{582AD2E7-2ED5-49E9-A54D-2B2006B67C6D}" type="presOf" srcId="{AE741053-7860-47FB-89D9-54BF817350BB}" destId="{20A968A4-2854-4A2A-B276-7D129A315B7E}" srcOrd="0" destOrd="0" presId="urn:microsoft.com/office/officeart/2016/7/layout/AccentHomeChevronProcess"/>
    <dgm:cxn modelId="{A71533FD-6F1D-4E6E-AC9A-BBEBCA32C4D0}" type="presOf" srcId="{1A72D7F7-7672-4BC2-B0E4-17C36D91E400}" destId="{2F1B05BD-F62E-414A-986F-B0B2DDA6EAC9}" srcOrd="0" destOrd="0" presId="urn:microsoft.com/office/officeart/2016/7/layout/AccentHomeChevronProcess"/>
    <dgm:cxn modelId="{E1001C89-5872-40F0-A618-FEDCA691C135}" type="presParOf" srcId="{2D1F1D82-169C-481A-93E4-DF7664F853B5}" destId="{844F0F9E-E065-4A85-9BF5-18D6799BB6DB}" srcOrd="0" destOrd="0" presId="urn:microsoft.com/office/officeart/2016/7/layout/AccentHomeChevronProcess"/>
    <dgm:cxn modelId="{4CFFEF30-F2B0-4CFB-B12E-25A429512120}" type="presParOf" srcId="{844F0F9E-E065-4A85-9BF5-18D6799BB6DB}" destId="{4A6C0BA2-9423-4D50-8F52-AAB323BA70B1}" srcOrd="0" destOrd="0" presId="urn:microsoft.com/office/officeart/2016/7/layout/AccentHomeChevronProcess"/>
    <dgm:cxn modelId="{84DE6944-7E74-4D8E-9B99-9446B4E6FB54}" type="presParOf" srcId="{844F0F9E-E065-4A85-9BF5-18D6799BB6DB}" destId="{DDA370A3-AE38-463A-8105-77EE0B106E3F}" srcOrd="1" destOrd="0" presId="urn:microsoft.com/office/officeart/2016/7/layout/AccentHomeChevronProcess"/>
    <dgm:cxn modelId="{1BF17CE2-A1EA-403F-9327-45E26527A830}" type="presParOf" srcId="{844F0F9E-E065-4A85-9BF5-18D6799BB6DB}" destId="{8C7CE420-6939-461C-A9DF-0109ED3DA9A4}" srcOrd="2" destOrd="0" presId="urn:microsoft.com/office/officeart/2016/7/layout/AccentHomeChevronProcess"/>
    <dgm:cxn modelId="{F339E5C7-9F0F-4C5F-A5C5-9BA3B8DA20B8}" type="presParOf" srcId="{844F0F9E-E065-4A85-9BF5-18D6799BB6DB}" destId="{B0EBA044-4E12-4C61-B686-35837F34ED28}" srcOrd="3" destOrd="0" presId="urn:microsoft.com/office/officeart/2016/7/layout/AccentHomeChevronProcess"/>
    <dgm:cxn modelId="{AAD5E5E4-F015-421C-979E-16A56E39C980}" type="presParOf" srcId="{2D1F1D82-169C-481A-93E4-DF7664F853B5}" destId="{07486A51-2395-4AD8-BDF0-468F9ECEDF60}" srcOrd="1" destOrd="0" presId="urn:microsoft.com/office/officeart/2016/7/layout/AccentHomeChevronProcess"/>
    <dgm:cxn modelId="{18004237-9CDA-44FC-AE9C-247D9E6DEF90}" type="presParOf" srcId="{2D1F1D82-169C-481A-93E4-DF7664F853B5}" destId="{0BD51EE4-6534-47FA-85BC-2D397F7AE4E8}" srcOrd="2" destOrd="0" presId="urn:microsoft.com/office/officeart/2016/7/layout/AccentHomeChevronProcess"/>
    <dgm:cxn modelId="{F840B22A-576F-45BE-ABB3-A244243A7055}" type="presParOf" srcId="{0BD51EE4-6534-47FA-85BC-2D397F7AE4E8}" destId="{D2755DE7-D9F9-456A-8AD0-1341456DA475}" srcOrd="0" destOrd="0" presId="urn:microsoft.com/office/officeart/2016/7/layout/AccentHomeChevronProcess"/>
    <dgm:cxn modelId="{30B1BD0C-9500-4EA4-9EDF-EC001BDD5667}" type="presParOf" srcId="{0BD51EE4-6534-47FA-85BC-2D397F7AE4E8}" destId="{2F1B05BD-F62E-414A-986F-B0B2DDA6EAC9}" srcOrd="1" destOrd="0" presId="urn:microsoft.com/office/officeart/2016/7/layout/AccentHomeChevronProcess"/>
    <dgm:cxn modelId="{BD3D18D9-C2F6-4FB2-B2A2-7B6DC136D7B7}" type="presParOf" srcId="{0BD51EE4-6534-47FA-85BC-2D397F7AE4E8}" destId="{7C2DC4DB-9117-4154-9E69-6E0DB9D04240}" srcOrd="2" destOrd="0" presId="urn:microsoft.com/office/officeart/2016/7/layout/AccentHomeChevronProcess"/>
    <dgm:cxn modelId="{5DFC93E8-7163-4B64-8E2F-975F0C2C6C18}" type="presParOf" srcId="{0BD51EE4-6534-47FA-85BC-2D397F7AE4E8}" destId="{B5C78A5B-A460-4865-A475-FDA942A9A9C3}" srcOrd="3" destOrd="0" presId="urn:microsoft.com/office/officeart/2016/7/layout/AccentHomeChevronProcess"/>
    <dgm:cxn modelId="{89ED483A-A0B0-4E06-9E56-5538081A49D8}" type="presParOf" srcId="{2D1F1D82-169C-481A-93E4-DF7664F853B5}" destId="{439B2A38-88E8-473C-A066-92C1ED3FC441}" srcOrd="3" destOrd="0" presId="urn:microsoft.com/office/officeart/2016/7/layout/AccentHomeChevronProcess"/>
    <dgm:cxn modelId="{F81BB81D-CD86-4AE8-A22D-E09F8A3BED7C}" type="presParOf" srcId="{2D1F1D82-169C-481A-93E4-DF7664F853B5}" destId="{E33C3678-AC89-4709-89B7-C7C7AE56C260}" srcOrd="4" destOrd="0" presId="urn:microsoft.com/office/officeart/2016/7/layout/AccentHomeChevronProcess"/>
    <dgm:cxn modelId="{1F735444-6F95-4848-BB74-E46CC070DEBD}" type="presParOf" srcId="{E33C3678-AC89-4709-89B7-C7C7AE56C260}" destId="{4DC6A44F-7F4B-45A3-B917-B8DA90D3F79D}" srcOrd="0" destOrd="0" presId="urn:microsoft.com/office/officeart/2016/7/layout/AccentHomeChevronProcess"/>
    <dgm:cxn modelId="{5737BCD7-D42E-438B-80A7-B2A1CC979315}" type="presParOf" srcId="{E33C3678-AC89-4709-89B7-C7C7AE56C260}" destId="{CD464654-B7C4-41D9-A0AD-AED6CE1C6CCE}" srcOrd="1" destOrd="0" presId="urn:microsoft.com/office/officeart/2016/7/layout/AccentHomeChevronProcess"/>
    <dgm:cxn modelId="{4E990230-B606-4FB3-BDD1-10CE772135F8}" type="presParOf" srcId="{E33C3678-AC89-4709-89B7-C7C7AE56C260}" destId="{90A86C41-4AFB-40BB-BC67-D41666F21877}" srcOrd="2" destOrd="0" presId="urn:microsoft.com/office/officeart/2016/7/layout/AccentHomeChevronProcess"/>
    <dgm:cxn modelId="{97D1080D-6BF6-48A4-BA64-C95F40E19E3B}" type="presParOf" srcId="{E33C3678-AC89-4709-89B7-C7C7AE56C260}" destId="{51C83E21-CC06-41B0-938C-1A3AC5EF5F39}" srcOrd="3" destOrd="0" presId="urn:microsoft.com/office/officeart/2016/7/layout/AccentHomeChevronProcess"/>
    <dgm:cxn modelId="{A1F6D078-B16D-455E-B055-AEB6302849EA}" type="presParOf" srcId="{2D1F1D82-169C-481A-93E4-DF7664F853B5}" destId="{C7C614AC-DA44-4CE6-A8F4-4A2CA0DAB8AA}" srcOrd="5" destOrd="0" presId="urn:microsoft.com/office/officeart/2016/7/layout/AccentHomeChevronProcess"/>
    <dgm:cxn modelId="{F7679747-D0CB-4119-A230-6E1F1742C99F}" type="presParOf" srcId="{2D1F1D82-169C-481A-93E4-DF7664F853B5}" destId="{8AD0B397-8F9C-43D4-8189-DF7448D7395B}" srcOrd="6" destOrd="0" presId="urn:microsoft.com/office/officeart/2016/7/layout/AccentHomeChevronProcess"/>
    <dgm:cxn modelId="{BF4C8E9E-DA1D-4321-B232-FA433D8D5A93}" type="presParOf" srcId="{8AD0B397-8F9C-43D4-8189-DF7448D7395B}" destId="{E29ED5A9-7143-445C-8759-5AA8C1A90D29}" srcOrd="0" destOrd="0" presId="urn:microsoft.com/office/officeart/2016/7/layout/AccentHomeChevronProcess"/>
    <dgm:cxn modelId="{3F066FFE-D3ED-4135-81D9-4BDAEEBEBB80}" type="presParOf" srcId="{8AD0B397-8F9C-43D4-8189-DF7448D7395B}" destId="{53D06169-C2A1-4A75-B8CD-D76B28B34BFA}" srcOrd="1" destOrd="0" presId="urn:microsoft.com/office/officeart/2016/7/layout/AccentHomeChevronProcess"/>
    <dgm:cxn modelId="{5C137483-14BF-4943-9996-A4D3439BF93F}" type="presParOf" srcId="{8AD0B397-8F9C-43D4-8189-DF7448D7395B}" destId="{EFC46986-EA04-438E-9D2D-BD909A6A94D4}" srcOrd="2" destOrd="0" presId="urn:microsoft.com/office/officeart/2016/7/layout/AccentHomeChevronProcess"/>
    <dgm:cxn modelId="{500D0801-4E47-4F3C-9D12-B182F37C1A32}" type="presParOf" srcId="{8AD0B397-8F9C-43D4-8189-DF7448D7395B}" destId="{E355F41D-CEA8-45D4-8FD6-D25563FD9569}" srcOrd="3" destOrd="0" presId="urn:microsoft.com/office/officeart/2016/7/layout/AccentHomeChevronProcess"/>
    <dgm:cxn modelId="{8A2BA3CE-BBE3-4B66-B1E1-391F7CF549AF}" type="presParOf" srcId="{2D1F1D82-169C-481A-93E4-DF7664F853B5}" destId="{6A74CACF-5A10-44EF-8A0A-1F5AFDB8FC60}" srcOrd="7" destOrd="0" presId="urn:microsoft.com/office/officeart/2016/7/layout/AccentHomeChevronProcess"/>
    <dgm:cxn modelId="{C6FE6864-275D-42D9-A39E-919093AF02F0}" type="presParOf" srcId="{2D1F1D82-169C-481A-93E4-DF7664F853B5}" destId="{17A42D64-327C-4E08-8132-D1E41C077143}" srcOrd="8" destOrd="0" presId="urn:microsoft.com/office/officeart/2016/7/layout/AccentHomeChevronProcess"/>
    <dgm:cxn modelId="{B00F82BD-F0F9-4C06-A1E5-96FA46939376}" type="presParOf" srcId="{17A42D64-327C-4E08-8132-D1E41C077143}" destId="{B0505D83-B6CB-4B9E-AF87-6C5EBF416E0F}" srcOrd="0" destOrd="0" presId="urn:microsoft.com/office/officeart/2016/7/layout/AccentHomeChevronProcess"/>
    <dgm:cxn modelId="{6EE08871-14B0-4253-9861-15C9215B982B}" type="presParOf" srcId="{17A42D64-327C-4E08-8132-D1E41C077143}" destId="{20A968A4-2854-4A2A-B276-7D129A315B7E}" srcOrd="1" destOrd="0" presId="urn:microsoft.com/office/officeart/2016/7/layout/AccentHomeChevronProcess"/>
    <dgm:cxn modelId="{244D1415-4D49-492A-B7C9-56FA2DC784F8}" type="presParOf" srcId="{17A42D64-327C-4E08-8132-D1E41C077143}" destId="{FA20F9F2-A92E-42FC-99BF-1376459B79CC}" srcOrd="2" destOrd="0" presId="urn:microsoft.com/office/officeart/2016/7/layout/AccentHomeChevronProcess"/>
    <dgm:cxn modelId="{888B65E4-05D5-42C3-92F8-FE14FAB55DE7}" type="presParOf" srcId="{17A42D64-327C-4E08-8132-D1E41C077143}" destId="{41B31F7B-E9B0-4B37-804A-E618AC8104C7}"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B1C57-B9BD-4BF4-9E3F-4AD98E701A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FECF12B-903D-4233-9DA4-D5F40F0F7D28}">
      <dgm:prSet/>
      <dgm:spPr/>
      <dgm:t>
        <a:bodyPr/>
        <a:lstStyle/>
        <a:p>
          <a:r>
            <a:rPr lang="en-US"/>
            <a:t>HBS provider evaluated the patient and assessed that the patient was alert and conversant and ordered a bedside swallow evaluation by RN @930a. IVFs also ordered for tachycardia.</a:t>
          </a:r>
        </a:p>
      </dgm:t>
    </dgm:pt>
    <dgm:pt modelId="{8A531EFF-66F4-44A2-8129-A32E037E51E4}" type="parTrans" cxnId="{B2C44982-86CA-4754-A074-AE15E77BBF86}">
      <dgm:prSet/>
      <dgm:spPr/>
      <dgm:t>
        <a:bodyPr/>
        <a:lstStyle/>
        <a:p>
          <a:endParaRPr lang="en-US"/>
        </a:p>
      </dgm:t>
    </dgm:pt>
    <dgm:pt modelId="{1A825572-1B50-49DA-A1EA-792BA2396505}" type="sibTrans" cxnId="{B2C44982-86CA-4754-A074-AE15E77BBF86}">
      <dgm:prSet/>
      <dgm:spPr/>
      <dgm:t>
        <a:bodyPr/>
        <a:lstStyle/>
        <a:p>
          <a:endParaRPr lang="en-US"/>
        </a:p>
      </dgm:t>
    </dgm:pt>
    <dgm:pt modelId="{7452FE12-B4E9-467F-AD2A-907C12EE6D41}">
      <dgm:prSet/>
      <dgm:spPr/>
      <dgm:t>
        <a:bodyPr/>
        <a:lstStyle/>
        <a:p>
          <a:r>
            <a:rPr lang="en-US"/>
            <a:t>Per HBS note, patient passed a bedside swallow evaluation</a:t>
          </a:r>
        </a:p>
      </dgm:t>
    </dgm:pt>
    <dgm:pt modelId="{87A1F2A1-933A-411E-8C40-64A607681FFB}" type="parTrans" cxnId="{27423AD4-8FED-4CCA-88E9-9503E244566C}">
      <dgm:prSet/>
      <dgm:spPr/>
      <dgm:t>
        <a:bodyPr/>
        <a:lstStyle/>
        <a:p>
          <a:endParaRPr lang="en-US"/>
        </a:p>
      </dgm:t>
    </dgm:pt>
    <dgm:pt modelId="{686A1F43-7B86-4D2A-850F-60BDEA71FB00}" type="sibTrans" cxnId="{27423AD4-8FED-4CCA-88E9-9503E244566C}">
      <dgm:prSet/>
      <dgm:spPr/>
      <dgm:t>
        <a:bodyPr/>
        <a:lstStyle/>
        <a:p>
          <a:endParaRPr lang="en-US"/>
        </a:p>
      </dgm:t>
    </dgm:pt>
    <dgm:pt modelId="{1473651C-98ED-4696-8EF1-A64C6649144C}">
      <dgm:prSet/>
      <dgm:spPr/>
      <dgm:t>
        <a:bodyPr/>
        <a:lstStyle/>
        <a:p>
          <a:r>
            <a:rPr lang="en-US"/>
            <a:t>The patient was started on a pureed diet @1230pm and NGT </a:t>
          </a:r>
          <a:r>
            <a:rPr lang="en-US" err="1"/>
            <a:t>dc’ed</a:t>
          </a:r>
          <a:r>
            <a:rPr lang="en-US"/>
            <a:t>. Patient ate 25% lunch with no documentation of aspiration or coughing. Per RN, well tolerated. </a:t>
          </a:r>
        </a:p>
      </dgm:t>
    </dgm:pt>
    <dgm:pt modelId="{9D30CF82-E285-4BFF-9EE5-53B990A9467D}" type="parTrans" cxnId="{630F2ABC-4F84-4D5E-ADAC-6BD7BC46A8C3}">
      <dgm:prSet/>
      <dgm:spPr/>
      <dgm:t>
        <a:bodyPr/>
        <a:lstStyle/>
        <a:p>
          <a:endParaRPr lang="en-US"/>
        </a:p>
      </dgm:t>
    </dgm:pt>
    <dgm:pt modelId="{588CC27B-28AB-4019-84E9-ABD980757197}" type="sibTrans" cxnId="{630F2ABC-4F84-4D5E-ADAC-6BD7BC46A8C3}">
      <dgm:prSet/>
      <dgm:spPr/>
      <dgm:t>
        <a:bodyPr/>
        <a:lstStyle/>
        <a:p>
          <a:endParaRPr lang="en-US"/>
        </a:p>
      </dgm:t>
    </dgm:pt>
    <dgm:pt modelId="{81170F66-6EE2-4D90-AD70-60BC1F23E966}">
      <dgm:prSet/>
      <dgm:spPr/>
      <dgm:t>
        <a:bodyPr/>
        <a:lstStyle/>
        <a:p>
          <a:r>
            <a:rPr lang="en-US"/>
            <a:t>IVFs were stopped @140pm in the day when O2 requirement increased to 6L (from 2-3L). </a:t>
          </a:r>
        </a:p>
      </dgm:t>
    </dgm:pt>
    <dgm:pt modelId="{C84B5341-9AF7-4AE2-A9E3-6161B0429030}" type="parTrans" cxnId="{82D1D83F-1654-4BC6-9D9D-B23E4D602FDD}">
      <dgm:prSet/>
      <dgm:spPr/>
      <dgm:t>
        <a:bodyPr/>
        <a:lstStyle/>
        <a:p>
          <a:endParaRPr lang="en-US"/>
        </a:p>
      </dgm:t>
    </dgm:pt>
    <dgm:pt modelId="{47AF2952-C513-4926-852B-C3A8FB834668}" type="sibTrans" cxnId="{82D1D83F-1654-4BC6-9D9D-B23E4D602FDD}">
      <dgm:prSet/>
      <dgm:spPr/>
      <dgm:t>
        <a:bodyPr/>
        <a:lstStyle/>
        <a:p>
          <a:endParaRPr lang="en-US"/>
        </a:p>
      </dgm:t>
    </dgm:pt>
    <dgm:pt modelId="{E62DF684-DD27-421B-B44B-258973666710}">
      <dgm:prSet/>
      <dgm:spPr/>
      <dgm:t>
        <a:bodyPr/>
        <a:lstStyle/>
        <a:p>
          <a:r>
            <a:rPr lang="en-US"/>
            <a:t>Code blue was called for intubation/airway protection and then patient had asystole. Patient had several codes and achieved ROSC twice. Per family, if patient coded again, then no further intervention. Patient then pronounced at 7pm.</a:t>
          </a:r>
        </a:p>
      </dgm:t>
    </dgm:pt>
    <dgm:pt modelId="{CDC0F117-7388-41C5-A880-E3B637AA9CBF}" type="sibTrans" cxnId="{136C2A1D-347F-45BF-9C12-14C804B3C536}">
      <dgm:prSet/>
      <dgm:spPr/>
      <dgm:t>
        <a:bodyPr/>
        <a:lstStyle/>
        <a:p>
          <a:endParaRPr lang="en-US"/>
        </a:p>
      </dgm:t>
    </dgm:pt>
    <dgm:pt modelId="{B788633E-C8BA-423B-967E-933ED081556C}" type="parTrans" cxnId="{136C2A1D-347F-45BF-9C12-14C804B3C536}">
      <dgm:prSet/>
      <dgm:spPr/>
      <dgm:t>
        <a:bodyPr/>
        <a:lstStyle/>
        <a:p>
          <a:endParaRPr lang="en-US"/>
        </a:p>
      </dgm:t>
    </dgm:pt>
    <dgm:pt modelId="{4BE3DF11-9AFB-407A-8850-8A5C81E60F7C}">
      <dgm:prSet/>
      <dgm:spPr/>
      <dgm:t>
        <a:bodyPr/>
        <a:lstStyle/>
        <a:p>
          <a:r>
            <a:rPr lang="en-US"/>
            <a:t>@ 6pm RRT was called for hypotension. The patient was started on pressors and IVFs. </a:t>
          </a:r>
        </a:p>
      </dgm:t>
    </dgm:pt>
    <dgm:pt modelId="{C79FC48E-EEBF-4505-93FB-4D7AC09087C2}" type="sibTrans" cxnId="{9BEF2947-0B19-42AF-9614-43B27529DE05}">
      <dgm:prSet/>
      <dgm:spPr/>
      <dgm:t>
        <a:bodyPr/>
        <a:lstStyle/>
        <a:p>
          <a:endParaRPr lang="en-US"/>
        </a:p>
      </dgm:t>
    </dgm:pt>
    <dgm:pt modelId="{BE9E96C1-C8B8-4B09-90BB-86127169A588}" type="parTrans" cxnId="{9BEF2947-0B19-42AF-9614-43B27529DE05}">
      <dgm:prSet/>
      <dgm:spPr/>
      <dgm:t>
        <a:bodyPr/>
        <a:lstStyle/>
        <a:p>
          <a:endParaRPr lang="en-US"/>
        </a:p>
      </dgm:t>
    </dgm:pt>
    <dgm:pt modelId="{6F4447D3-67A7-4CA2-875A-2D7BB0C149CB}" type="pres">
      <dgm:prSet presAssocID="{FECB1C57-B9BD-4BF4-9E3F-4AD98E701A3B}" presName="linear" presStyleCnt="0">
        <dgm:presLayoutVars>
          <dgm:animLvl val="lvl"/>
          <dgm:resizeHandles val="exact"/>
        </dgm:presLayoutVars>
      </dgm:prSet>
      <dgm:spPr/>
    </dgm:pt>
    <dgm:pt modelId="{EF9DC8A4-9735-464B-81F3-4E700BBD2392}" type="pres">
      <dgm:prSet presAssocID="{AFECF12B-903D-4233-9DA4-D5F40F0F7D28}" presName="parentText" presStyleLbl="node1" presStyleIdx="0" presStyleCnt="6">
        <dgm:presLayoutVars>
          <dgm:chMax val="0"/>
          <dgm:bulletEnabled val="1"/>
        </dgm:presLayoutVars>
      </dgm:prSet>
      <dgm:spPr/>
    </dgm:pt>
    <dgm:pt modelId="{3EF4DC50-C25B-47B2-A9C7-0E60D6B1EB2B}" type="pres">
      <dgm:prSet presAssocID="{1A825572-1B50-49DA-A1EA-792BA2396505}" presName="spacer" presStyleCnt="0"/>
      <dgm:spPr/>
    </dgm:pt>
    <dgm:pt modelId="{F74B7A02-9C90-49E2-A3F4-E7AE5FAC8B6C}" type="pres">
      <dgm:prSet presAssocID="{7452FE12-B4E9-467F-AD2A-907C12EE6D41}" presName="parentText" presStyleLbl="node1" presStyleIdx="1" presStyleCnt="6">
        <dgm:presLayoutVars>
          <dgm:chMax val="0"/>
          <dgm:bulletEnabled val="1"/>
        </dgm:presLayoutVars>
      </dgm:prSet>
      <dgm:spPr/>
    </dgm:pt>
    <dgm:pt modelId="{540FDA8A-6885-4F51-B6F0-21D931BE610C}" type="pres">
      <dgm:prSet presAssocID="{686A1F43-7B86-4D2A-850F-60BDEA71FB00}" presName="spacer" presStyleCnt="0"/>
      <dgm:spPr/>
    </dgm:pt>
    <dgm:pt modelId="{7AD21478-C92F-44AB-8958-873CAD8B9BA8}" type="pres">
      <dgm:prSet presAssocID="{1473651C-98ED-4696-8EF1-A64C6649144C}" presName="parentText" presStyleLbl="node1" presStyleIdx="2" presStyleCnt="6">
        <dgm:presLayoutVars>
          <dgm:chMax val="0"/>
          <dgm:bulletEnabled val="1"/>
        </dgm:presLayoutVars>
      </dgm:prSet>
      <dgm:spPr/>
    </dgm:pt>
    <dgm:pt modelId="{905D46FC-5093-4E45-B564-557D37CC15C2}" type="pres">
      <dgm:prSet presAssocID="{588CC27B-28AB-4019-84E9-ABD980757197}" presName="spacer" presStyleCnt="0"/>
      <dgm:spPr/>
    </dgm:pt>
    <dgm:pt modelId="{371526BA-32A6-45FF-A76F-BE9152ADB7C7}" type="pres">
      <dgm:prSet presAssocID="{81170F66-6EE2-4D90-AD70-60BC1F23E966}" presName="parentText" presStyleLbl="node1" presStyleIdx="3" presStyleCnt="6">
        <dgm:presLayoutVars>
          <dgm:chMax val="0"/>
          <dgm:bulletEnabled val="1"/>
        </dgm:presLayoutVars>
      </dgm:prSet>
      <dgm:spPr/>
    </dgm:pt>
    <dgm:pt modelId="{8CA97459-6730-4AD8-A92C-63B4039D1140}" type="pres">
      <dgm:prSet presAssocID="{47AF2952-C513-4926-852B-C3A8FB834668}" presName="spacer" presStyleCnt="0"/>
      <dgm:spPr/>
    </dgm:pt>
    <dgm:pt modelId="{FA48DFE6-452A-473E-9F01-3F7F9FACF7F5}" type="pres">
      <dgm:prSet presAssocID="{4BE3DF11-9AFB-407A-8850-8A5C81E60F7C}" presName="parentText" presStyleLbl="node1" presStyleIdx="4" presStyleCnt="6">
        <dgm:presLayoutVars>
          <dgm:chMax val="0"/>
          <dgm:bulletEnabled val="1"/>
        </dgm:presLayoutVars>
      </dgm:prSet>
      <dgm:spPr/>
    </dgm:pt>
    <dgm:pt modelId="{C9302AE3-C6D6-49ED-92E8-D2271BB23043}" type="pres">
      <dgm:prSet presAssocID="{C79FC48E-EEBF-4505-93FB-4D7AC09087C2}" presName="spacer" presStyleCnt="0"/>
      <dgm:spPr/>
    </dgm:pt>
    <dgm:pt modelId="{45B3D8EE-3190-48C4-8473-1A9993EF721F}" type="pres">
      <dgm:prSet presAssocID="{E62DF684-DD27-421B-B44B-258973666710}" presName="parentText" presStyleLbl="node1" presStyleIdx="5" presStyleCnt="6">
        <dgm:presLayoutVars>
          <dgm:chMax val="0"/>
          <dgm:bulletEnabled val="1"/>
        </dgm:presLayoutVars>
      </dgm:prSet>
      <dgm:spPr/>
    </dgm:pt>
  </dgm:ptLst>
  <dgm:cxnLst>
    <dgm:cxn modelId="{A9742004-E89B-4303-92AF-FE828E50C597}" type="presOf" srcId="{7452FE12-B4E9-467F-AD2A-907C12EE6D41}" destId="{F74B7A02-9C90-49E2-A3F4-E7AE5FAC8B6C}" srcOrd="0" destOrd="0" presId="urn:microsoft.com/office/officeart/2005/8/layout/vList2"/>
    <dgm:cxn modelId="{77C6241A-A5B0-4123-A7B3-BF8AEA7A9775}" type="presOf" srcId="{FECB1C57-B9BD-4BF4-9E3F-4AD98E701A3B}" destId="{6F4447D3-67A7-4CA2-875A-2D7BB0C149CB}" srcOrd="0" destOrd="0" presId="urn:microsoft.com/office/officeart/2005/8/layout/vList2"/>
    <dgm:cxn modelId="{136C2A1D-347F-45BF-9C12-14C804B3C536}" srcId="{FECB1C57-B9BD-4BF4-9E3F-4AD98E701A3B}" destId="{E62DF684-DD27-421B-B44B-258973666710}" srcOrd="5" destOrd="0" parTransId="{B788633E-C8BA-423B-967E-933ED081556C}" sibTransId="{CDC0F117-7388-41C5-A880-E3B637AA9CBF}"/>
    <dgm:cxn modelId="{82D1D83F-1654-4BC6-9D9D-B23E4D602FDD}" srcId="{FECB1C57-B9BD-4BF4-9E3F-4AD98E701A3B}" destId="{81170F66-6EE2-4D90-AD70-60BC1F23E966}" srcOrd="3" destOrd="0" parTransId="{C84B5341-9AF7-4AE2-A9E3-6161B0429030}" sibTransId="{47AF2952-C513-4926-852B-C3A8FB834668}"/>
    <dgm:cxn modelId="{496C2F65-8AF2-4F7C-A2B9-A4CEA86610C9}" type="presOf" srcId="{81170F66-6EE2-4D90-AD70-60BC1F23E966}" destId="{371526BA-32A6-45FF-A76F-BE9152ADB7C7}" srcOrd="0" destOrd="0" presId="urn:microsoft.com/office/officeart/2005/8/layout/vList2"/>
    <dgm:cxn modelId="{9BEF2947-0B19-42AF-9614-43B27529DE05}" srcId="{FECB1C57-B9BD-4BF4-9E3F-4AD98E701A3B}" destId="{4BE3DF11-9AFB-407A-8850-8A5C81E60F7C}" srcOrd="4" destOrd="0" parTransId="{BE9E96C1-C8B8-4B09-90BB-86127169A588}" sibTransId="{C79FC48E-EEBF-4505-93FB-4D7AC09087C2}"/>
    <dgm:cxn modelId="{AB8C894C-E49B-4AF5-A21A-AA68D55BE07D}" type="presOf" srcId="{AFECF12B-903D-4233-9DA4-D5F40F0F7D28}" destId="{EF9DC8A4-9735-464B-81F3-4E700BBD2392}" srcOrd="0" destOrd="0" presId="urn:microsoft.com/office/officeart/2005/8/layout/vList2"/>
    <dgm:cxn modelId="{B2C44982-86CA-4754-A074-AE15E77BBF86}" srcId="{FECB1C57-B9BD-4BF4-9E3F-4AD98E701A3B}" destId="{AFECF12B-903D-4233-9DA4-D5F40F0F7D28}" srcOrd="0" destOrd="0" parTransId="{8A531EFF-66F4-44A2-8129-A32E037E51E4}" sibTransId="{1A825572-1B50-49DA-A1EA-792BA2396505}"/>
    <dgm:cxn modelId="{E353AB85-F7C9-4850-BDDF-A0EC0FA182E3}" type="presOf" srcId="{1473651C-98ED-4696-8EF1-A64C6649144C}" destId="{7AD21478-C92F-44AB-8958-873CAD8B9BA8}" srcOrd="0" destOrd="0" presId="urn:microsoft.com/office/officeart/2005/8/layout/vList2"/>
    <dgm:cxn modelId="{B629818D-0CA1-402E-B167-CCF0D16CA03C}" type="presOf" srcId="{4BE3DF11-9AFB-407A-8850-8A5C81E60F7C}" destId="{FA48DFE6-452A-473E-9F01-3F7F9FACF7F5}" srcOrd="0" destOrd="0" presId="urn:microsoft.com/office/officeart/2005/8/layout/vList2"/>
    <dgm:cxn modelId="{80580697-0996-4609-AA02-F5DDB1F5108F}" type="presOf" srcId="{E62DF684-DD27-421B-B44B-258973666710}" destId="{45B3D8EE-3190-48C4-8473-1A9993EF721F}" srcOrd="0" destOrd="0" presId="urn:microsoft.com/office/officeart/2005/8/layout/vList2"/>
    <dgm:cxn modelId="{630F2ABC-4F84-4D5E-ADAC-6BD7BC46A8C3}" srcId="{FECB1C57-B9BD-4BF4-9E3F-4AD98E701A3B}" destId="{1473651C-98ED-4696-8EF1-A64C6649144C}" srcOrd="2" destOrd="0" parTransId="{9D30CF82-E285-4BFF-9EE5-53B990A9467D}" sibTransId="{588CC27B-28AB-4019-84E9-ABD980757197}"/>
    <dgm:cxn modelId="{27423AD4-8FED-4CCA-88E9-9503E244566C}" srcId="{FECB1C57-B9BD-4BF4-9E3F-4AD98E701A3B}" destId="{7452FE12-B4E9-467F-AD2A-907C12EE6D41}" srcOrd="1" destOrd="0" parTransId="{87A1F2A1-933A-411E-8C40-64A607681FFB}" sibTransId="{686A1F43-7B86-4D2A-850F-60BDEA71FB00}"/>
    <dgm:cxn modelId="{B4372720-AE1C-488B-9920-01F5F2C8A72A}" type="presParOf" srcId="{6F4447D3-67A7-4CA2-875A-2D7BB0C149CB}" destId="{EF9DC8A4-9735-464B-81F3-4E700BBD2392}" srcOrd="0" destOrd="0" presId="urn:microsoft.com/office/officeart/2005/8/layout/vList2"/>
    <dgm:cxn modelId="{1A275479-C655-4CF4-A89D-F2E86EC8B961}" type="presParOf" srcId="{6F4447D3-67A7-4CA2-875A-2D7BB0C149CB}" destId="{3EF4DC50-C25B-47B2-A9C7-0E60D6B1EB2B}" srcOrd="1" destOrd="0" presId="urn:microsoft.com/office/officeart/2005/8/layout/vList2"/>
    <dgm:cxn modelId="{B7750E10-3C18-48F6-A18C-4436F69425CA}" type="presParOf" srcId="{6F4447D3-67A7-4CA2-875A-2D7BB0C149CB}" destId="{F74B7A02-9C90-49E2-A3F4-E7AE5FAC8B6C}" srcOrd="2" destOrd="0" presId="urn:microsoft.com/office/officeart/2005/8/layout/vList2"/>
    <dgm:cxn modelId="{8659493B-26F5-4CE4-8B4A-2D7C2D782525}" type="presParOf" srcId="{6F4447D3-67A7-4CA2-875A-2D7BB0C149CB}" destId="{540FDA8A-6885-4F51-B6F0-21D931BE610C}" srcOrd="3" destOrd="0" presId="urn:microsoft.com/office/officeart/2005/8/layout/vList2"/>
    <dgm:cxn modelId="{3EBEB598-D095-4A9F-B2D1-9D498E0C3FE9}" type="presParOf" srcId="{6F4447D3-67A7-4CA2-875A-2D7BB0C149CB}" destId="{7AD21478-C92F-44AB-8958-873CAD8B9BA8}" srcOrd="4" destOrd="0" presId="urn:microsoft.com/office/officeart/2005/8/layout/vList2"/>
    <dgm:cxn modelId="{34D9743B-A057-4F4F-9424-D0BC3625C13A}" type="presParOf" srcId="{6F4447D3-67A7-4CA2-875A-2D7BB0C149CB}" destId="{905D46FC-5093-4E45-B564-557D37CC15C2}" srcOrd="5" destOrd="0" presId="urn:microsoft.com/office/officeart/2005/8/layout/vList2"/>
    <dgm:cxn modelId="{E6103AB8-82A0-48C4-AB41-346AA0AE1E02}" type="presParOf" srcId="{6F4447D3-67A7-4CA2-875A-2D7BB0C149CB}" destId="{371526BA-32A6-45FF-A76F-BE9152ADB7C7}" srcOrd="6" destOrd="0" presId="urn:microsoft.com/office/officeart/2005/8/layout/vList2"/>
    <dgm:cxn modelId="{2EAC0A7F-97D0-414B-B757-168299AD973D}" type="presParOf" srcId="{6F4447D3-67A7-4CA2-875A-2D7BB0C149CB}" destId="{8CA97459-6730-4AD8-A92C-63B4039D1140}" srcOrd="7" destOrd="0" presId="urn:microsoft.com/office/officeart/2005/8/layout/vList2"/>
    <dgm:cxn modelId="{F0E23633-40D0-4D69-B481-A2F1E818B455}" type="presParOf" srcId="{6F4447D3-67A7-4CA2-875A-2D7BB0C149CB}" destId="{FA48DFE6-452A-473E-9F01-3F7F9FACF7F5}" srcOrd="8" destOrd="0" presId="urn:microsoft.com/office/officeart/2005/8/layout/vList2"/>
    <dgm:cxn modelId="{DED8B179-E733-40B4-904D-29E1FFD1DFF0}" type="presParOf" srcId="{6F4447D3-67A7-4CA2-875A-2D7BB0C149CB}" destId="{C9302AE3-C6D6-49ED-92E8-D2271BB23043}" srcOrd="9" destOrd="0" presId="urn:microsoft.com/office/officeart/2005/8/layout/vList2"/>
    <dgm:cxn modelId="{E21857B7-7BF7-4993-A444-9D84F6011FC7}" type="presParOf" srcId="{6F4447D3-67A7-4CA2-875A-2D7BB0C149CB}" destId="{45B3D8EE-3190-48C4-8473-1A9993EF721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DB1122-8D97-4A21-97FD-D059885042B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0CC046E-2532-4288-8A73-0557382517F9}">
      <dgm:prSet phldrT="[Text]"/>
      <dgm:spPr/>
      <dgm:t>
        <a:bodyPr/>
        <a:lstStyle/>
        <a:p>
          <a:r>
            <a:rPr lang="en-US"/>
            <a:t>ED&gt;&gt;Gyn consult </a:t>
          </a:r>
        </a:p>
      </dgm:t>
    </dgm:pt>
    <dgm:pt modelId="{1BBB4266-B1FB-419E-B558-83ECC480608A}" type="parTrans" cxnId="{B3A79F4E-5C8B-4793-9ADC-D05DDA81D79D}">
      <dgm:prSet/>
      <dgm:spPr/>
      <dgm:t>
        <a:bodyPr/>
        <a:lstStyle/>
        <a:p>
          <a:endParaRPr lang="en-US"/>
        </a:p>
      </dgm:t>
    </dgm:pt>
    <dgm:pt modelId="{66AB8FE9-B77F-4692-8731-85404D9D1B16}" type="sibTrans" cxnId="{B3A79F4E-5C8B-4793-9ADC-D05DDA81D79D}">
      <dgm:prSet/>
      <dgm:spPr/>
      <dgm:t>
        <a:bodyPr/>
        <a:lstStyle/>
        <a:p>
          <a:endParaRPr lang="en-US"/>
        </a:p>
      </dgm:t>
    </dgm:pt>
    <dgm:pt modelId="{A6BD5739-73E7-481F-B9D6-3CC626765967}">
      <dgm:prSet phldrT="[Text]"/>
      <dgm:spPr/>
      <dgm:t>
        <a:bodyPr/>
        <a:lstStyle/>
        <a:p>
          <a:r>
            <a:rPr lang="en-US"/>
            <a:t>Gyn/HBS Determine if the primary complaint is related to Mass (Bleeding, Infected mass, Pain etc.)</a:t>
          </a:r>
        </a:p>
      </dgm:t>
    </dgm:pt>
    <dgm:pt modelId="{272D0545-38D9-4E18-85A2-44F8341D9EBA}" type="parTrans" cxnId="{60790B52-ED95-44AB-89A5-6F627CF4C66F}">
      <dgm:prSet/>
      <dgm:spPr/>
      <dgm:t>
        <a:bodyPr/>
        <a:lstStyle/>
        <a:p>
          <a:endParaRPr lang="en-US"/>
        </a:p>
      </dgm:t>
    </dgm:pt>
    <dgm:pt modelId="{55DC346C-4746-4464-AB46-9597D99A6FF6}" type="sibTrans" cxnId="{60790B52-ED95-44AB-89A5-6F627CF4C66F}">
      <dgm:prSet/>
      <dgm:spPr/>
      <dgm:t>
        <a:bodyPr/>
        <a:lstStyle/>
        <a:p>
          <a:endParaRPr lang="en-US"/>
        </a:p>
      </dgm:t>
    </dgm:pt>
    <dgm:pt modelId="{019039BC-411C-4110-8182-A3B10B91033A}">
      <dgm:prSet phldrT="[Text]"/>
      <dgm:spPr/>
      <dgm:t>
        <a:bodyPr/>
        <a:lstStyle/>
        <a:p>
          <a:r>
            <a:rPr lang="en-US"/>
            <a:t>Yes ,</a:t>
          </a:r>
        </a:p>
        <a:p>
          <a:r>
            <a:rPr lang="en-US"/>
            <a:t>Primary Admission by Local Gyn</a:t>
          </a:r>
        </a:p>
        <a:p>
          <a:r>
            <a:rPr lang="en-US"/>
            <a:t>Gyn&gt;&gt; Consult HBS for co-management of medical problems .</a:t>
          </a:r>
        </a:p>
        <a:p>
          <a:r>
            <a:rPr lang="en-US"/>
            <a:t>Gyn&gt;&gt;Consult Palliative Care if needed</a:t>
          </a:r>
        </a:p>
      </dgm:t>
    </dgm:pt>
    <dgm:pt modelId="{7DBFAEE7-52B4-4F3B-B2D8-7CF93FE2C40F}" type="parTrans" cxnId="{D390C587-5531-44B7-AA33-C2A4F3F3A69B}">
      <dgm:prSet/>
      <dgm:spPr/>
      <dgm:t>
        <a:bodyPr/>
        <a:lstStyle/>
        <a:p>
          <a:endParaRPr lang="en-US"/>
        </a:p>
      </dgm:t>
    </dgm:pt>
    <dgm:pt modelId="{60832666-62A7-4CF2-A3E9-D0F27060ABDC}" type="sibTrans" cxnId="{D390C587-5531-44B7-AA33-C2A4F3F3A69B}">
      <dgm:prSet/>
      <dgm:spPr/>
      <dgm:t>
        <a:bodyPr/>
        <a:lstStyle/>
        <a:p>
          <a:endParaRPr lang="en-US"/>
        </a:p>
      </dgm:t>
    </dgm:pt>
    <dgm:pt modelId="{3162676A-5162-4FC4-9AF4-816BFF29D458}">
      <dgm:prSet/>
      <dgm:spPr/>
      <dgm:t>
        <a:bodyPr/>
        <a:lstStyle/>
        <a:p>
          <a:r>
            <a:rPr lang="en-US"/>
            <a:t>No, </a:t>
          </a:r>
        </a:p>
        <a:p>
          <a:r>
            <a:rPr lang="en-US"/>
            <a:t>Mass is an incidental finding on imaging  such as UTI/Pneumonia with mass on imaging; HBS will be primary. </a:t>
          </a:r>
        </a:p>
        <a:p>
          <a:r>
            <a:rPr lang="en-US"/>
            <a:t>HBS&gt;&gt;Consult Gyn : Formal/ Curbside/E-consult</a:t>
          </a:r>
        </a:p>
      </dgm:t>
    </dgm:pt>
    <dgm:pt modelId="{FFE93441-C304-497A-AE6A-0526BB7FDFE2}" type="parTrans" cxnId="{E5B4985A-BD1D-4414-BA48-4319D2063D95}">
      <dgm:prSet/>
      <dgm:spPr/>
      <dgm:t>
        <a:bodyPr/>
        <a:lstStyle/>
        <a:p>
          <a:endParaRPr lang="en-US"/>
        </a:p>
      </dgm:t>
    </dgm:pt>
    <dgm:pt modelId="{078F44EF-5061-4B5C-9457-B26088C0D46E}" type="sibTrans" cxnId="{E5B4985A-BD1D-4414-BA48-4319D2063D95}">
      <dgm:prSet/>
      <dgm:spPr/>
      <dgm:t>
        <a:bodyPr/>
        <a:lstStyle/>
        <a:p>
          <a:endParaRPr lang="en-US"/>
        </a:p>
      </dgm:t>
    </dgm:pt>
    <dgm:pt modelId="{9666EF25-4019-44B8-99BA-1673C05B85BF}">
      <dgm:prSet phldrT="[Text]"/>
      <dgm:spPr/>
      <dgm:t>
        <a:bodyPr/>
        <a:lstStyle/>
        <a:p>
          <a:r>
            <a:rPr lang="en-US"/>
            <a:t>Transfer to Oak- Gyn if immediate surgery is needed</a:t>
          </a:r>
        </a:p>
      </dgm:t>
    </dgm:pt>
    <dgm:pt modelId="{CF95E248-EF06-4959-8980-E7D2763BCB58}" type="parTrans" cxnId="{2E64DA13-52C2-4E19-BD7F-BE24100BAD9D}">
      <dgm:prSet/>
      <dgm:spPr/>
      <dgm:t>
        <a:bodyPr/>
        <a:lstStyle/>
        <a:p>
          <a:endParaRPr lang="en-US"/>
        </a:p>
      </dgm:t>
    </dgm:pt>
    <dgm:pt modelId="{7DF3BD6E-BB6C-4F2E-9559-8411DE28F097}" type="sibTrans" cxnId="{2E64DA13-52C2-4E19-BD7F-BE24100BAD9D}">
      <dgm:prSet/>
      <dgm:spPr/>
      <dgm:t>
        <a:bodyPr/>
        <a:lstStyle/>
        <a:p>
          <a:endParaRPr lang="en-US"/>
        </a:p>
      </dgm:t>
    </dgm:pt>
    <dgm:pt modelId="{A0B3321D-1FD3-4DA1-8855-CF6D4AF7D280}" type="pres">
      <dgm:prSet presAssocID="{23DB1122-8D97-4A21-97FD-D059885042BE}" presName="diagram" presStyleCnt="0">
        <dgm:presLayoutVars>
          <dgm:chPref val="1"/>
          <dgm:dir/>
          <dgm:animOne val="branch"/>
          <dgm:animLvl val="lvl"/>
          <dgm:resizeHandles val="exact"/>
        </dgm:presLayoutVars>
      </dgm:prSet>
      <dgm:spPr/>
    </dgm:pt>
    <dgm:pt modelId="{059FB064-15C8-479D-88F3-29BA26AA0047}" type="pres">
      <dgm:prSet presAssocID="{50CC046E-2532-4288-8A73-0557382517F9}" presName="root1" presStyleCnt="0"/>
      <dgm:spPr/>
    </dgm:pt>
    <dgm:pt modelId="{38A3E562-885E-46EC-94E9-8A93FF65D3A8}" type="pres">
      <dgm:prSet presAssocID="{50CC046E-2532-4288-8A73-0557382517F9}" presName="LevelOneTextNode" presStyleLbl="node0" presStyleIdx="0" presStyleCnt="2" custScaleX="44557" custScaleY="74309" custLinFactNeighborX="1675" custLinFactNeighborY="2139">
        <dgm:presLayoutVars>
          <dgm:chPref val="3"/>
        </dgm:presLayoutVars>
      </dgm:prSet>
      <dgm:spPr/>
    </dgm:pt>
    <dgm:pt modelId="{CFC0F4C7-F498-4F7A-941A-3C00FC82EA1A}" type="pres">
      <dgm:prSet presAssocID="{50CC046E-2532-4288-8A73-0557382517F9}" presName="level2hierChild" presStyleCnt="0"/>
      <dgm:spPr/>
    </dgm:pt>
    <dgm:pt modelId="{78CE44DE-92F9-4F5C-899F-95C6F90F1E25}" type="pres">
      <dgm:prSet presAssocID="{272D0545-38D9-4E18-85A2-44F8341D9EBA}" presName="conn2-1" presStyleLbl="parChTrans1D2" presStyleIdx="0" presStyleCnt="1"/>
      <dgm:spPr/>
    </dgm:pt>
    <dgm:pt modelId="{54DE8C9F-EEAA-4F76-A0F2-E9DA81DA4956}" type="pres">
      <dgm:prSet presAssocID="{272D0545-38D9-4E18-85A2-44F8341D9EBA}" presName="connTx" presStyleLbl="parChTrans1D2" presStyleIdx="0" presStyleCnt="1"/>
      <dgm:spPr/>
    </dgm:pt>
    <dgm:pt modelId="{880917B8-EAC1-4629-84F6-28910322D30A}" type="pres">
      <dgm:prSet presAssocID="{A6BD5739-73E7-481F-B9D6-3CC626765967}" presName="root2" presStyleCnt="0"/>
      <dgm:spPr/>
    </dgm:pt>
    <dgm:pt modelId="{C898DCF8-70C1-45DC-886B-B35D5A824208}" type="pres">
      <dgm:prSet presAssocID="{A6BD5739-73E7-481F-B9D6-3CC626765967}" presName="LevelTwoTextNode" presStyleLbl="node2" presStyleIdx="0" presStyleCnt="1" custScaleX="58894" custScaleY="61084" custLinFactNeighborX="-19207" custLinFactNeighborY="2268">
        <dgm:presLayoutVars>
          <dgm:chPref val="3"/>
        </dgm:presLayoutVars>
      </dgm:prSet>
      <dgm:spPr/>
    </dgm:pt>
    <dgm:pt modelId="{536D0E77-3071-439D-A229-E3A679D24241}" type="pres">
      <dgm:prSet presAssocID="{A6BD5739-73E7-481F-B9D6-3CC626765967}" presName="level3hierChild" presStyleCnt="0"/>
      <dgm:spPr/>
    </dgm:pt>
    <dgm:pt modelId="{9A28E900-2609-4CC8-8337-276AC4EE34C9}" type="pres">
      <dgm:prSet presAssocID="{7DBFAEE7-52B4-4F3B-B2D8-7CF93FE2C40F}" presName="conn2-1" presStyleLbl="parChTrans1D3" presStyleIdx="0" presStyleCnt="2"/>
      <dgm:spPr/>
    </dgm:pt>
    <dgm:pt modelId="{2E09112D-0624-438F-9FF2-AF3FFB455887}" type="pres">
      <dgm:prSet presAssocID="{7DBFAEE7-52B4-4F3B-B2D8-7CF93FE2C40F}" presName="connTx" presStyleLbl="parChTrans1D3" presStyleIdx="0" presStyleCnt="2"/>
      <dgm:spPr/>
    </dgm:pt>
    <dgm:pt modelId="{237DFFA4-4B65-4A06-9491-2BE7F1F2ACC4}" type="pres">
      <dgm:prSet presAssocID="{019039BC-411C-4110-8182-A3B10B91033A}" presName="root2" presStyleCnt="0"/>
      <dgm:spPr/>
    </dgm:pt>
    <dgm:pt modelId="{474A151D-4205-4A8D-9096-789745796738}" type="pres">
      <dgm:prSet presAssocID="{019039BC-411C-4110-8182-A3B10B91033A}" presName="LevelTwoTextNode" presStyleLbl="node3" presStyleIdx="0" presStyleCnt="2">
        <dgm:presLayoutVars>
          <dgm:chPref val="3"/>
        </dgm:presLayoutVars>
      </dgm:prSet>
      <dgm:spPr/>
    </dgm:pt>
    <dgm:pt modelId="{3F2CC74C-A76E-4B05-A531-E33A146789CF}" type="pres">
      <dgm:prSet presAssocID="{019039BC-411C-4110-8182-A3B10B91033A}" presName="level3hierChild" presStyleCnt="0"/>
      <dgm:spPr/>
    </dgm:pt>
    <dgm:pt modelId="{19FA6212-29C6-4E85-8E32-BDE859C7B690}" type="pres">
      <dgm:prSet presAssocID="{FFE93441-C304-497A-AE6A-0526BB7FDFE2}" presName="conn2-1" presStyleLbl="parChTrans1D3" presStyleIdx="1" presStyleCnt="2"/>
      <dgm:spPr/>
    </dgm:pt>
    <dgm:pt modelId="{C2E50737-E2A7-40EA-A7D6-3DF6BC36FB93}" type="pres">
      <dgm:prSet presAssocID="{FFE93441-C304-497A-AE6A-0526BB7FDFE2}" presName="connTx" presStyleLbl="parChTrans1D3" presStyleIdx="1" presStyleCnt="2"/>
      <dgm:spPr/>
    </dgm:pt>
    <dgm:pt modelId="{50DF25FD-C5EC-4BD8-AC7B-74732FE44D72}" type="pres">
      <dgm:prSet presAssocID="{3162676A-5162-4FC4-9AF4-816BFF29D458}" presName="root2" presStyleCnt="0"/>
      <dgm:spPr/>
    </dgm:pt>
    <dgm:pt modelId="{292F0062-74B5-48E3-9F61-2BD6410CE410}" type="pres">
      <dgm:prSet presAssocID="{3162676A-5162-4FC4-9AF4-816BFF29D458}" presName="LevelTwoTextNode" presStyleLbl="node3" presStyleIdx="1" presStyleCnt="2" custLinFactNeighborX="-478" custLinFactNeighborY="3808">
        <dgm:presLayoutVars>
          <dgm:chPref val="3"/>
        </dgm:presLayoutVars>
      </dgm:prSet>
      <dgm:spPr/>
    </dgm:pt>
    <dgm:pt modelId="{C3427F30-816D-4B0F-A10C-53448C04E7D0}" type="pres">
      <dgm:prSet presAssocID="{3162676A-5162-4FC4-9AF4-816BFF29D458}" presName="level3hierChild" presStyleCnt="0"/>
      <dgm:spPr/>
    </dgm:pt>
    <dgm:pt modelId="{1DEB5EB4-D4F1-4D21-B2DF-B7579CA49EED}" type="pres">
      <dgm:prSet presAssocID="{9666EF25-4019-44B8-99BA-1673C05B85BF}" presName="root1" presStyleCnt="0"/>
      <dgm:spPr/>
    </dgm:pt>
    <dgm:pt modelId="{CE044649-ED56-4B41-9207-8788D0A7F1A4}" type="pres">
      <dgm:prSet presAssocID="{9666EF25-4019-44B8-99BA-1673C05B85BF}" presName="LevelOneTextNode" presStyleLbl="node0" presStyleIdx="1" presStyleCnt="2" custScaleX="45657" custScaleY="69662" custLinFactNeighborX="2480" custLinFactNeighborY="25777">
        <dgm:presLayoutVars>
          <dgm:chPref val="3"/>
        </dgm:presLayoutVars>
      </dgm:prSet>
      <dgm:spPr/>
    </dgm:pt>
    <dgm:pt modelId="{AB0A0F51-2771-468B-B85D-3B45423B9624}" type="pres">
      <dgm:prSet presAssocID="{9666EF25-4019-44B8-99BA-1673C05B85BF}" presName="level2hierChild" presStyleCnt="0"/>
      <dgm:spPr/>
    </dgm:pt>
  </dgm:ptLst>
  <dgm:cxnLst>
    <dgm:cxn modelId="{83B52307-56D5-4C74-ABA4-588D577F7F9D}" type="presOf" srcId="{019039BC-411C-4110-8182-A3B10B91033A}" destId="{474A151D-4205-4A8D-9096-789745796738}" srcOrd="0" destOrd="0" presId="urn:microsoft.com/office/officeart/2005/8/layout/hierarchy2"/>
    <dgm:cxn modelId="{2E64DA13-52C2-4E19-BD7F-BE24100BAD9D}" srcId="{23DB1122-8D97-4A21-97FD-D059885042BE}" destId="{9666EF25-4019-44B8-99BA-1673C05B85BF}" srcOrd="1" destOrd="0" parTransId="{CF95E248-EF06-4959-8980-E7D2763BCB58}" sibTransId="{7DF3BD6E-BB6C-4F2E-9559-8411DE28F097}"/>
    <dgm:cxn modelId="{EB90F413-85AF-4E8B-9490-44F53EE30810}" type="presOf" srcId="{FFE93441-C304-497A-AE6A-0526BB7FDFE2}" destId="{C2E50737-E2A7-40EA-A7D6-3DF6BC36FB93}" srcOrd="1" destOrd="0" presId="urn:microsoft.com/office/officeart/2005/8/layout/hierarchy2"/>
    <dgm:cxn modelId="{E41CD71F-9C1D-4744-A798-62636BBC8E0C}" type="presOf" srcId="{272D0545-38D9-4E18-85A2-44F8341D9EBA}" destId="{78CE44DE-92F9-4F5C-899F-95C6F90F1E25}" srcOrd="0" destOrd="0" presId="urn:microsoft.com/office/officeart/2005/8/layout/hierarchy2"/>
    <dgm:cxn modelId="{0C06DE2A-13B6-4A3C-8B11-9EBCDA119193}" type="presOf" srcId="{7DBFAEE7-52B4-4F3B-B2D8-7CF93FE2C40F}" destId="{9A28E900-2609-4CC8-8337-276AC4EE34C9}" srcOrd="0" destOrd="0" presId="urn:microsoft.com/office/officeart/2005/8/layout/hierarchy2"/>
    <dgm:cxn modelId="{5DA48F2C-FE2D-4966-9AA6-2423BFF7E8AB}" type="presOf" srcId="{50CC046E-2532-4288-8A73-0557382517F9}" destId="{38A3E562-885E-46EC-94E9-8A93FF65D3A8}" srcOrd="0" destOrd="0" presId="urn:microsoft.com/office/officeart/2005/8/layout/hierarchy2"/>
    <dgm:cxn modelId="{09AC0430-CB64-453A-A0C9-74C11846C836}" type="presOf" srcId="{9666EF25-4019-44B8-99BA-1673C05B85BF}" destId="{CE044649-ED56-4B41-9207-8788D0A7F1A4}" srcOrd="0" destOrd="0" presId="urn:microsoft.com/office/officeart/2005/8/layout/hierarchy2"/>
    <dgm:cxn modelId="{58389060-65A6-4CAC-8EA2-9BF687B78586}" type="presOf" srcId="{272D0545-38D9-4E18-85A2-44F8341D9EBA}" destId="{54DE8C9F-EEAA-4F76-A0F2-E9DA81DA4956}" srcOrd="1" destOrd="0" presId="urn:microsoft.com/office/officeart/2005/8/layout/hierarchy2"/>
    <dgm:cxn modelId="{CEF2676A-6237-4C38-A569-DA7961D72D08}" type="presOf" srcId="{7DBFAEE7-52B4-4F3B-B2D8-7CF93FE2C40F}" destId="{2E09112D-0624-438F-9FF2-AF3FFB455887}" srcOrd="1" destOrd="0" presId="urn:microsoft.com/office/officeart/2005/8/layout/hierarchy2"/>
    <dgm:cxn modelId="{CCFB834D-8ADF-473D-958A-04156205069C}" type="presOf" srcId="{FFE93441-C304-497A-AE6A-0526BB7FDFE2}" destId="{19FA6212-29C6-4E85-8E32-BDE859C7B690}" srcOrd="0" destOrd="0" presId="urn:microsoft.com/office/officeart/2005/8/layout/hierarchy2"/>
    <dgm:cxn modelId="{B3A79F4E-5C8B-4793-9ADC-D05DDA81D79D}" srcId="{23DB1122-8D97-4A21-97FD-D059885042BE}" destId="{50CC046E-2532-4288-8A73-0557382517F9}" srcOrd="0" destOrd="0" parTransId="{1BBB4266-B1FB-419E-B558-83ECC480608A}" sibTransId="{66AB8FE9-B77F-4692-8731-85404D9D1B16}"/>
    <dgm:cxn modelId="{60790B52-ED95-44AB-89A5-6F627CF4C66F}" srcId="{50CC046E-2532-4288-8A73-0557382517F9}" destId="{A6BD5739-73E7-481F-B9D6-3CC626765967}" srcOrd="0" destOrd="0" parTransId="{272D0545-38D9-4E18-85A2-44F8341D9EBA}" sibTransId="{55DC346C-4746-4464-AB46-9597D99A6FF6}"/>
    <dgm:cxn modelId="{28758E75-C0EE-4A83-845F-E48A58779D44}" type="presOf" srcId="{A6BD5739-73E7-481F-B9D6-3CC626765967}" destId="{C898DCF8-70C1-45DC-886B-B35D5A824208}" srcOrd="0" destOrd="0" presId="urn:microsoft.com/office/officeart/2005/8/layout/hierarchy2"/>
    <dgm:cxn modelId="{E5B4985A-BD1D-4414-BA48-4319D2063D95}" srcId="{A6BD5739-73E7-481F-B9D6-3CC626765967}" destId="{3162676A-5162-4FC4-9AF4-816BFF29D458}" srcOrd="1" destOrd="0" parTransId="{FFE93441-C304-497A-AE6A-0526BB7FDFE2}" sibTransId="{078F44EF-5061-4B5C-9457-B26088C0D46E}"/>
    <dgm:cxn modelId="{F28E8D84-95E3-4FE5-BFE6-BE179961A213}" type="presOf" srcId="{3162676A-5162-4FC4-9AF4-816BFF29D458}" destId="{292F0062-74B5-48E3-9F61-2BD6410CE410}" srcOrd="0" destOrd="0" presId="urn:microsoft.com/office/officeart/2005/8/layout/hierarchy2"/>
    <dgm:cxn modelId="{D390C587-5531-44B7-AA33-C2A4F3F3A69B}" srcId="{A6BD5739-73E7-481F-B9D6-3CC626765967}" destId="{019039BC-411C-4110-8182-A3B10B91033A}" srcOrd="0" destOrd="0" parTransId="{7DBFAEE7-52B4-4F3B-B2D8-7CF93FE2C40F}" sibTransId="{60832666-62A7-4CF2-A3E9-D0F27060ABDC}"/>
    <dgm:cxn modelId="{797F54B8-9347-4DCD-9883-435946B0FD0F}" type="presOf" srcId="{23DB1122-8D97-4A21-97FD-D059885042BE}" destId="{A0B3321D-1FD3-4DA1-8855-CF6D4AF7D280}" srcOrd="0" destOrd="0" presId="urn:microsoft.com/office/officeart/2005/8/layout/hierarchy2"/>
    <dgm:cxn modelId="{39800A40-4FBC-4BDF-9779-45A7ADFE5085}" type="presParOf" srcId="{A0B3321D-1FD3-4DA1-8855-CF6D4AF7D280}" destId="{059FB064-15C8-479D-88F3-29BA26AA0047}" srcOrd="0" destOrd="0" presId="urn:microsoft.com/office/officeart/2005/8/layout/hierarchy2"/>
    <dgm:cxn modelId="{4BEEED01-9218-4DA8-A1A9-F2DEF2F9DBBF}" type="presParOf" srcId="{059FB064-15C8-479D-88F3-29BA26AA0047}" destId="{38A3E562-885E-46EC-94E9-8A93FF65D3A8}" srcOrd="0" destOrd="0" presId="urn:microsoft.com/office/officeart/2005/8/layout/hierarchy2"/>
    <dgm:cxn modelId="{68767E7F-6148-4B3A-A6F7-1816FD075149}" type="presParOf" srcId="{059FB064-15C8-479D-88F3-29BA26AA0047}" destId="{CFC0F4C7-F498-4F7A-941A-3C00FC82EA1A}" srcOrd="1" destOrd="0" presId="urn:microsoft.com/office/officeart/2005/8/layout/hierarchy2"/>
    <dgm:cxn modelId="{D18CB71A-1B02-4A9E-8E54-C3134661E9B6}" type="presParOf" srcId="{CFC0F4C7-F498-4F7A-941A-3C00FC82EA1A}" destId="{78CE44DE-92F9-4F5C-899F-95C6F90F1E25}" srcOrd="0" destOrd="0" presId="urn:microsoft.com/office/officeart/2005/8/layout/hierarchy2"/>
    <dgm:cxn modelId="{9EEB50D4-79A4-4824-9FB2-D7DAD86D7206}" type="presParOf" srcId="{78CE44DE-92F9-4F5C-899F-95C6F90F1E25}" destId="{54DE8C9F-EEAA-4F76-A0F2-E9DA81DA4956}" srcOrd="0" destOrd="0" presId="urn:microsoft.com/office/officeart/2005/8/layout/hierarchy2"/>
    <dgm:cxn modelId="{83C6CA6B-0281-4924-AC4B-B92F08510BE3}" type="presParOf" srcId="{CFC0F4C7-F498-4F7A-941A-3C00FC82EA1A}" destId="{880917B8-EAC1-4629-84F6-28910322D30A}" srcOrd="1" destOrd="0" presId="urn:microsoft.com/office/officeart/2005/8/layout/hierarchy2"/>
    <dgm:cxn modelId="{547A6D65-DC15-4449-961E-48AF190E90FD}" type="presParOf" srcId="{880917B8-EAC1-4629-84F6-28910322D30A}" destId="{C898DCF8-70C1-45DC-886B-B35D5A824208}" srcOrd="0" destOrd="0" presId="urn:microsoft.com/office/officeart/2005/8/layout/hierarchy2"/>
    <dgm:cxn modelId="{75E03A2B-5784-4E38-8A4E-C7A20B4F745D}" type="presParOf" srcId="{880917B8-EAC1-4629-84F6-28910322D30A}" destId="{536D0E77-3071-439D-A229-E3A679D24241}" srcOrd="1" destOrd="0" presId="urn:microsoft.com/office/officeart/2005/8/layout/hierarchy2"/>
    <dgm:cxn modelId="{40ED3AA0-DBB4-434B-A55F-E72C73678F34}" type="presParOf" srcId="{536D0E77-3071-439D-A229-E3A679D24241}" destId="{9A28E900-2609-4CC8-8337-276AC4EE34C9}" srcOrd="0" destOrd="0" presId="urn:microsoft.com/office/officeart/2005/8/layout/hierarchy2"/>
    <dgm:cxn modelId="{FFC9D1BA-D01B-4C5C-9A98-3C8346B828C9}" type="presParOf" srcId="{9A28E900-2609-4CC8-8337-276AC4EE34C9}" destId="{2E09112D-0624-438F-9FF2-AF3FFB455887}" srcOrd="0" destOrd="0" presId="urn:microsoft.com/office/officeart/2005/8/layout/hierarchy2"/>
    <dgm:cxn modelId="{F0876E00-F375-4E04-90AF-FB2C65882EC7}" type="presParOf" srcId="{536D0E77-3071-439D-A229-E3A679D24241}" destId="{237DFFA4-4B65-4A06-9491-2BE7F1F2ACC4}" srcOrd="1" destOrd="0" presId="urn:microsoft.com/office/officeart/2005/8/layout/hierarchy2"/>
    <dgm:cxn modelId="{8D7792E2-BEA3-4215-BCD1-29DAB99399C6}" type="presParOf" srcId="{237DFFA4-4B65-4A06-9491-2BE7F1F2ACC4}" destId="{474A151D-4205-4A8D-9096-789745796738}" srcOrd="0" destOrd="0" presId="urn:microsoft.com/office/officeart/2005/8/layout/hierarchy2"/>
    <dgm:cxn modelId="{F4C05FF3-AE0B-46DB-8911-7DFC9A6A4E11}" type="presParOf" srcId="{237DFFA4-4B65-4A06-9491-2BE7F1F2ACC4}" destId="{3F2CC74C-A76E-4B05-A531-E33A146789CF}" srcOrd="1" destOrd="0" presId="urn:microsoft.com/office/officeart/2005/8/layout/hierarchy2"/>
    <dgm:cxn modelId="{CECEEFAD-B99C-459B-B7CE-8511F4CC597D}" type="presParOf" srcId="{536D0E77-3071-439D-A229-E3A679D24241}" destId="{19FA6212-29C6-4E85-8E32-BDE859C7B690}" srcOrd="2" destOrd="0" presId="urn:microsoft.com/office/officeart/2005/8/layout/hierarchy2"/>
    <dgm:cxn modelId="{FDC125E9-7B53-4413-A15B-A64C43F965C0}" type="presParOf" srcId="{19FA6212-29C6-4E85-8E32-BDE859C7B690}" destId="{C2E50737-E2A7-40EA-A7D6-3DF6BC36FB93}" srcOrd="0" destOrd="0" presId="urn:microsoft.com/office/officeart/2005/8/layout/hierarchy2"/>
    <dgm:cxn modelId="{8CA4D1F0-883F-492D-93A6-7EF2CC838F6D}" type="presParOf" srcId="{536D0E77-3071-439D-A229-E3A679D24241}" destId="{50DF25FD-C5EC-4BD8-AC7B-74732FE44D72}" srcOrd="3" destOrd="0" presId="urn:microsoft.com/office/officeart/2005/8/layout/hierarchy2"/>
    <dgm:cxn modelId="{B9E5C4A0-F51E-4EDC-A72B-C465A30E653F}" type="presParOf" srcId="{50DF25FD-C5EC-4BD8-AC7B-74732FE44D72}" destId="{292F0062-74B5-48E3-9F61-2BD6410CE410}" srcOrd="0" destOrd="0" presId="urn:microsoft.com/office/officeart/2005/8/layout/hierarchy2"/>
    <dgm:cxn modelId="{E23D50CC-2F2E-4934-9DD6-E586A6658600}" type="presParOf" srcId="{50DF25FD-C5EC-4BD8-AC7B-74732FE44D72}" destId="{C3427F30-816D-4B0F-A10C-53448C04E7D0}" srcOrd="1" destOrd="0" presId="urn:microsoft.com/office/officeart/2005/8/layout/hierarchy2"/>
    <dgm:cxn modelId="{5978638E-8063-4AF7-A2BD-75963E231CBE}" type="presParOf" srcId="{A0B3321D-1FD3-4DA1-8855-CF6D4AF7D280}" destId="{1DEB5EB4-D4F1-4D21-B2DF-B7579CA49EED}" srcOrd="1" destOrd="0" presId="urn:microsoft.com/office/officeart/2005/8/layout/hierarchy2"/>
    <dgm:cxn modelId="{A417FC97-FD9E-41C2-BEE8-32251935DB32}" type="presParOf" srcId="{1DEB5EB4-D4F1-4D21-B2DF-B7579CA49EED}" destId="{CE044649-ED56-4B41-9207-8788D0A7F1A4}" srcOrd="0" destOrd="0" presId="urn:microsoft.com/office/officeart/2005/8/layout/hierarchy2"/>
    <dgm:cxn modelId="{A6136C4B-FEF2-4F65-8E3F-476D9806F49D}" type="presParOf" srcId="{1DEB5EB4-D4F1-4D21-B2DF-B7579CA49EED}" destId="{AB0A0F51-2771-468B-B85D-3B45423B962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C0BA2-9423-4D50-8F52-AAB323BA70B1}">
      <dsp:nvSpPr>
        <dsp:cNvPr id="0" name=""/>
        <dsp:cNvSpPr/>
      </dsp:nvSpPr>
      <dsp:spPr>
        <a:xfrm rot="5400000">
          <a:off x="-1126500" y="2178280"/>
          <a:ext cx="2363652" cy="108116"/>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A370A3-AE38-463A-8105-77EE0B106E3F}">
      <dsp:nvSpPr>
        <dsp:cNvPr id="0" name=""/>
        <dsp:cNvSpPr/>
      </dsp:nvSpPr>
      <dsp:spPr>
        <a:xfrm>
          <a:off x="1267" y="3414164"/>
          <a:ext cx="1351453" cy="787884"/>
        </a:xfrm>
        <a:prstGeom prst="homePlate">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a:t>14 Jan. 22</a:t>
          </a:r>
        </a:p>
      </dsp:txBody>
      <dsp:txXfrm>
        <a:off x="1267" y="3414164"/>
        <a:ext cx="1252968" cy="787884"/>
      </dsp:txXfrm>
    </dsp:sp>
    <dsp:sp modelId="{8C7CE420-6939-461C-A9DF-0109ED3DA9A4}">
      <dsp:nvSpPr>
        <dsp:cNvPr id="0" name=""/>
        <dsp:cNvSpPr/>
      </dsp:nvSpPr>
      <dsp:spPr>
        <a:xfrm>
          <a:off x="109383" y="1115381"/>
          <a:ext cx="1097379" cy="223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ST eval with signs of post-</a:t>
          </a:r>
          <a:r>
            <a:rPr lang="en-US" sz="1200" kern="1200" err="1"/>
            <a:t>extubation</a:t>
          </a:r>
          <a:r>
            <a:rPr lang="en-US" sz="1200" kern="1200"/>
            <a:t> dysphagia with recommendation for NPO. </a:t>
          </a:r>
        </a:p>
      </dsp:txBody>
      <dsp:txXfrm>
        <a:off x="109383" y="1115381"/>
        <a:ext cx="1097379" cy="2233912"/>
      </dsp:txXfrm>
    </dsp:sp>
    <dsp:sp modelId="{D2755DE7-D9F9-456A-8AD0-1341456DA475}">
      <dsp:nvSpPr>
        <dsp:cNvPr id="0" name=""/>
        <dsp:cNvSpPr/>
      </dsp:nvSpPr>
      <dsp:spPr>
        <a:xfrm rot="5400000">
          <a:off x="147892" y="2186671"/>
          <a:ext cx="2363652" cy="108116"/>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434668"/>
              <a:satOff val="1269"/>
              <a:lumOff val="22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1B05BD-F62E-414A-986F-B0B2DDA6EAC9}">
      <dsp:nvSpPr>
        <dsp:cNvPr id="0" name=""/>
        <dsp:cNvSpPr/>
      </dsp:nvSpPr>
      <dsp:spPr>
        <a:xfrm>
          <a:off x="1275660" y="3422555"/>
          <a:ext cx="1351453" cy="787884"/>
        </a:xfrm>
        <a:prstGeom prst="chevron">
          <a:avLst>
            <a:gd name="adj" fmla="val 25000"/>
          </a:avLst>
        </a:prstGeom>
        <a:solidFill>
          <a:schemeClr val="accent2">
            <a:hueOff val="-1434668"/>
            <a:satOff val="1269"/>
            <a:lumOff val="2255"/>
            <a:alphaOff val="0"/>
          </a:schemeClr>
        </a:solidFill>
        <a:ln w="12700" cap="flat" cmpd="sng" algn="ctr">
          <a:solidFill>
            <a:schemeClr val="accent2">
              <a:hueOff val="-1434668"/>
              <a:satOff val="1269"/>
              <a:lumOff val="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a:t>16 Jan. 22</a:t>
          </a:r>
        </a:p>
      </dsp:txBody>
      <dsp:txXfrm>
        <a:off x="1472631" y="3422555"/>
        <a:ext cx="957511" cy="787884"/>
      </dsp:txXfrm>
    </dsp:sp>
    <dsp:sp modelId="{7C2DC4DB-9117-4154-9E69-6E0DB9D04240}">
      <dsp:nvSpPr>
        <dsp:cNvPr id="0" name=""/>
        <dsp:cNvSpPr/>
      </dsp:nvSpPr>
      <dsp:spPr>
        <a:xfrm>
          <a:off x="1383777" y="1123772"/>
          <a:ext cx="1097379" cy="198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ST eval with continued overt signs and symptoms of pharyngeal phase dysphagia with recommendation to remain NPO and consider FEES.</a:t>
          </a:r>
        </a:p>
      </dsp:txBody>
      <dsp:txXfrm>
        <a:off x="1383777" y="1123772"/>
        <a:ext cx="1097379" cy="1987286"/>
      </dsp:txXfrm>
    </dsp:sp>
    <dsp:sp modelId="{4DC6A44F-7F4B-45A3-B917-B8DA90D3F79D}">
      <dsp:nvSpPr>
        <dsp:cNvPr id="0" name=""/>
        <dsp:cNvSpPr/>
      </dsp:nvSpPr>
      <dsp:spPr>
        <a:xfrm rot="5400000">
          <a:off x="1441260" y="2178280"/>
          <a:ext cx="2363652" cy="108116"/>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2869335"/>
              <a:satOff val="2538"/>
              <a:lumOff val="4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64654-B7C4-41D9-A0AD-AED6CE1C6CCE}">
      <dsp:nvSpPr>
        <dsp:cNvPr id="0" name=""/>
        <dsp:cNvSpPr/>
      </dsp:nvSpPr>
      <dsp:spPr>
        <a:xfrm>
          <a:off x="2569028" y="3414164"/>
          <a:ext cx="1351453" cy="787884"/>
        </a:xfrm>
        <a:prstGeom prst="chevron">
          <a:avLst>
            <a:gd name="adj" fmla="val 25000"/>
          </a:avLst>
        </a:prstGeom>
        <a:solidFill>
          <a:schemeClr val="accent2">
            <a:hueOff val="-2869335"/>
            <a:satOff val="2538"/>
            <a:lumOff val="4510"/>
            <a:alphaOff val="0"/>
          </a:schemeClr>
        </a:solidFill>
        <a:ln w="12700" cap="flat" cmpd="sng" algn="ctr">
          <a:solidFill>
            <a:schemeClr val="accent2">
              <a:hueOff val="-2869335"/>
              <a:satOff val="2538"/>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a:t>17 Jan. 22</a:t>
          </a:r>
        </a:p>
      </dsp:txBody>
      <dsp:txXfrm>
        <a:off x="2765999" y="3414164"/>
        <a:ext cx="957511" cy="787884"/>
      </dsp:txXfrm>
    </dsp:sp>
    <dsp:sp modelId="{90A86C41-4AFB-40BB-BC67-D41666F21877}">
      <dsp:nvSpPr>
        <dsp:cNvPr id="0" name=""/>
        <dsp:cNvSpPr/>
      </dsp:nvSpPr>
      <dsp:spPr>
        <a:xfrm>
          <a:off x="2677144" y="1115381"/>
          <a:ext cx="1097379" cy="198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The patient was transferred out of the ICU.</a:t>
          </a:r>
        </a:p>
      </dsp:txBody>
      <dsp:txXfrm>
        <a:off x="2677144" y="1115381"/>
        <a:ext cx="1097379" cy="1987286"/>
      </dsp:txXfrm>
    </dsp:sp>
    <dsp:sp modelId="{E29ED5A9-7143-445C-8759-5AA8C1A90D29}">
      <dsp:nvSpPr>
        <dsp:cNvPr id="0" name=""/>
        <dsp:cNvSpPr/>
      </dsp:nvSpPr>
      <dsp:spPr>
        <a:xfrm rot="5400000">
          <a:off x="2725140" y="2178280"/>
          <a:ext cx="2363652" cy="108116"/>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4304003"/>
              <a:satOff val="3808"/>
              <a:lumOff val="6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06169-C2A1-4A75-B8CD-D76B28B34BFA}">
      <dsp:nvSpPr>
        <dsp:cNvPr id="0" name=""/>
        <dsp:cNvSpPr/>
      </dsp:nvSpPr>
      <dsp:spPr>
        <a:xfrm>
          <a:off x="3852908" y="3414164"/>
          <a:ext cx="1351453" cy="787884"/>
        </a:xfrm>
        <a:prstGeom prst="chevron">
          <a:avLst>
            <a:gd name="adj" fmla="val 25000"/>
          </a:avLst>
        </a:prstGeom>
        <a:solidFill>
          <a:schemeClr val="accent2">
            <a:hueOff val="-4304003"/>
            <a:satOff val="3808"/>
            <a:lumOff val="6765"/>
            <a:alphaOff val="0"/>
          </a:schemeClr>
        </a:solidFill>
        <a:ln w="12700" cap="flat" cmpd="sng" algn="ctr">
          <a:solidFill>
            <a:schemeClr val="accent2">
              <a:hueOff val="-4304003"/>
              <a:satOff val="3808"/>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a:t>18 Jan. 22</a:t>
          </a:r>
        </a:p>
      </dsp:txBody>
      <dsp:txXfrm>
        <a:off x="4049879" y="3414164"/>
        <a:ext cx="957511" cy="787884"/>
      </dsp:txXfrm>
    </dsp:sp>
    <dsp:sp modelId="{EFC46986-EA04-438E-9D2D-BD909A6A94D4}">
      <dsp:nvSpPr>
        <dsp:cNvPr id="0" name=""/>
        <dsp:cNvSpPr/>
      </dsp:nvSpPr>
      <dsp:spPr>
        <a:xfrm>
          <a:off x="3961025" y="1115381"/>
          <a:ext cx="1097379" cy="198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FEES study was attempted but patient was unable to tolerate the study. The patient continued to demonstrate overt and subtle aspiration and aphonia.</a:t>
          </a:r>
        </a:p>
      </dsp:txBody>
      <dsp:txXfrm>
        <a:off x="3961025" y="1115381"/>
        <a:ext cx="1097379" cy="1987286"/>
      </dsp:txXfrm>
    </dsp:sp>
    <dsp:sp modelId="{B0505D83-B6CB-4B9E-AF87-6C5EBF416E0F}">
      <dsp:nvSpPr>
        <dsp:cNvPr id="0" name=""/>
        <dsp:cNvSpPr/>
      </dsp:nvSpPr>
      <dsp:spPr>
        <a:xfrm rot="5400000">
          <a:off x="4009021" y="2178280"/>
          <a:ext cx="2363652" cy="108116"/>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5738671"/>
              <a:satOff val="5077"/>
              <a:lumOff val="90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A968A4-2854-4A2A-B276-7D129A315B7E}">
      <dsp:nvSpPr>
        <dsp:cNvPr id="0" name=""/>
        <dsp:cNvSpPr/>
      </dsp:nvSpPr>
      <dsp:spPr>
        <a:xfrm>
          <a:off x="5136789" y="3414164"/>
          <a:ext cx="1351453" cy="787884"/>
        </a:xfrm>
        <a:prstGeom prst="chevron">
          <a:avLst>
            <a:gd name="adj" fmla="val 25000"/>
          </a:avLst>
        </a:prstGeom>
        <a:solidFill>
          <a:schemeClr val="accent2">
            <a:hueOff val="-5738671"/>
            <a:satOff val="5077"/>
            <a:lumOff val="9020"/>
            <a:alphaOff val="0"/>
          </a:schemeClr>
        </a:solidFill>
        <a:ln w="12700" cap="flat" cmpd="sng" algn="ctr">
          <a:solidFill>
            <a:schemeClr val="accent2">
              <a:hueOff val="-5738671"/>
              <a:satOff val="5077"/>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a:t>20 Jan. 22</a:t>
          </a:r>
        </a:p>
      </dsp:txBody>
      <dsp:txXfrm>
        <a:off x="5333760" y="3414164"/>
        <a:ext cx="957511" cy="787884"/>
      </dsp:txXfrm>
    </dsp:sp>
    <dsp:sp modelId="{FA20F9F2-A92E-42FC-99BF-1376459B79CC}">
      <dsp:nvSpPr>
        <dsp:cNvPr id="0" name=""/>
        <dsp:cNvSpPr/>
      </dsp:nvSpPr>
      <dsp:spPr>
        <a:xfrm>
          <a:off x="5244905" y="1115381"/>
          <a:ext cx="1097379" cy="198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ST continued to recommended NPO for overt aspiration with PO trials and recommended HNS consult to evaluate vocal cords given persistent severe dysphonia and aphonia.</a:t>
          </a:r>
        </a:p>
      </dsp:txBody>
      <dsp:txXfrm>
        <a:off x="5244905" y="1115381"/>
        <a:ext cx="1097379" cy="1987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DC8A4-9735-464B-81F3-4E700BBD2392}">
      <dsp:nvSpPr>
        <dsp:cNvPr id="0" name=""/>
        <dsp:cNvSpPr/>
      </dsp:nvSpPr>
      <dsp:spPr>
        <a:xfrm>
          <a:off x="0" y="341963"/>
          <a:ext cx="6263640" cy="7698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HBS provider evaluated the patient and assessed that the patient was alert and conversant and ordered a bedside swallow evaluation by RN @930a. IVFs also ordered for tachycardia.</a:t>
          </a:r>
        </a:p>
      </dsp:txBody>
      <dsp:txXfrm>
        <a:off x="37581" y="379544"/>
        <a:ext cx="6188478" cy="694697"/>
      </dsp:txXfrm>
    </dsp:sp>
    <dsp:sp modelId="{F74B7A02-9C90-49E2-A3F4-E7AE5FAC8B6C}">
      <dsp:nvSpPr>
        <dsp:cNvPr id="0" name=""/>
        <dsp:cNvSpPr/>
      </dsp:nvSpPr>
      <dsp:spPr>
        <a:xfrm>
          <a:off x="0" y="1152143"/>
          <a:ext cx="6263640" cy="769859"/>
        </a:xfrm>
        <a:prstGeom prst="roundRect">
          <a:avLst/>
        </a:prstGeom>
        <a:solidFill>
          <a:schemeClr val="accent5">
            <a:hueOff val="1062611"/>
            <a:satOff val="-457"/>
            <a:lumOff val="-2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Per HBS note, patient passed a bedside swallow evaluation</a:t>
          </a:r>
        </a:p>
      </dsp:txBody>
      <dsp:txXfrm>
        <a:off x="37581" y="1189724"/>
        <a:ext cx="6188478" cy="694697"/>
      </dsp:txXfrm>
    </dsp:sp>
    <dsp:sp modelId="{7AD21478-C92F-44AB-8958-873CAD8B9BA8}">
      <dsp:nvSpPr>
        <dsp:cNvPr id="0" name=""/>
        <dsp:cNvSpPr/>
      </dsp:nvSpPr>
      <dsp:spPr>
        <a:xfrm>
          <a:off x="0" y="1962323"/>
          <a:ext cx="6263640" cy="769859"/>
        </a:xfrm>
        <a:prstGeom prst="roundRect">
          <a:avLst/>
        </a:prstGeom>
        <a:solidFill>
          <a:schemeClr val="accent5">
            <a:hueOff val="2125222"/>
            <a:satOff val="-914"/>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patient was started on a pureed diet @1230pm and NGT </a:t>
          </a:r>
          <a:r>
            <a:rPr lang="en-US" sz="1400" kern="1200" err="1"/>
            <a:t>dc’ed</a:t>
          </a:r>
          <a:r>
            <a:rPr lang="en-US" sz="1400" kern="1200"/>
            <a:t>. Patient ate 25% lunch with no documentation of aspiration or coughing. Per RN, well tolerated. </a:t>
          </a:r>
        </a:p>
      </dsp:txBody>
      <dsp:txXfrm>
        <a:off x="37581" y="1999904"/>
        <a:ext cx="6188478" cy="694697"/>
      </dsp:txXfrm>
    </dsp:sp>
    <dsp:sp modelId="{371526BA-32A6-45FF-A76F-BE9152ADB7C7}">
      <dsp:nvSpPr>
        <dsp:cNvPr id="0" name=""/>
        <dsp:cNvSpPr/>
      </dsp:nvSpPr>
      <dsp:spPr>
        <a:xfrm>
          <a:off x="0" y="2772504"/>
          <a:ext cx="6263640" cy="769859"/>
        </a:xfrm>
        <a:prstGeom prst="roundRect">
          <a:avLst/>
        </a:prstGeom>
        <a:solidFill>
          <a:schemeClr val="accent5">
            <a:hueOff val="3187833"/>
            <a:satOff val="-1370"/>
            <a:lumOff val="-6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IVFs were stopped @140pm in the day when O2 requirement increased to 6L (from 2-3L). </a:t>
          </a:r>
        </a:p>
      </dsp:txBody>
      <dsp:txXfrm>
        <a:off x="37581" y="2810085"/>
        <a:ext cx="6188478" cy="694697"/>
      </dsp:txXfrm>
    </dsp:sp>
    <dsp:sp modelId="{FA48DFE6-452A-473E-9F01-3F7F9FACF7F5}">
      <dsp:nvSpPr>
        <dsp:cNvPr id="0" name=""/>
        <dsp:cNvSpPr/>
      </dsp:nvSpPr>
      <dsp:spPr>
        <a:xfrm>
          <a:off x="0" y="3582684"/>
          <a:ext cx="6263640" cy="769859"/>
        </a:xfrm>
        <a:prstGeom prst="roundRect">
          <a:avLst/>
        </a:prstGeom>
        <a:solidFill>
          <a:schemeClr val="accent5">
            <a:hueOff val="4250443"/>
            <a:satOff val="-1827"/>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6pm RRT was called for hypotension. The patient was started on pressors and IVFs. </a:t>
          </a:r>
        </a:p>
      </dsp:txBody>
      <dsp:txXfrm>
        <a:off x="37581" y="3620265"/>
        <a:ext cx="6188478" cy="694697"/>
      </dsp:txXfrm>
    </dsp:sp>
    <dsp:sp modelId="{45B3D8EE-3190-48C4-8473-1A9993EF721F}">
      <dsp:nvSpPr>
        <dsp:cNvPr id="0" name=""/>
        <dsp:cNvSpPr/>
      </dsp:nvSpPr>
      <dsp:spPr>
        <a:xfrm>
          <a:off x="0" y="4392864"/>
          <a:ext cx="6263640" cy="769859"/>
        </a:xfrm>
        <a:prstGeom prst="roundRect">
          <a:avLst/>
        </a:prstGeom>
        <a:solidFill>
          <a:schemeClr val="accent5">
            <a:hueOff val="5313054"/>
            <a:satOff val="-2284"/>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Code blue was called for intubation/airway protection and then patient had asystole. Patient had several codes and achieved ROSC twice. Per family, if patient coded again, then no further intervention. Patient then pronounced at 7pm.</a:t>
          </a:r>
        </a:p>
      </dsp:txBody>
      <dsp:txXfrm>
        <a:off x="37581" y="4430445"/>
        <a:ext cx="6188478" cy="694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3E562-885E-46EC-94E9-8A93FF65D3A8}">
      <dsp:nvSpPr>
        <dsp:cNvPr id="0" name=""/>
        <dsp:cNvSpPr/>
      </dsp:nvSpPr>
      <dsp:spPr>
        <a:xfrm>
          <a:off x="63189" y="1925234"/>
          <a:ext cx="1531243" cy="127684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ED&gt;&gt;Gyn consult </a:t>
          </a:r>
        </a:p>
      </dsp:txBody>
      <dsp:txXfrm>
        <a:off x="100587" y="1962632"/>
        <a:ext cx="1456447" cy="1202053"/>
      </dsp:txXfrm>
    </dsp:sp>
    <dsp:sp modelId="{78CE44DE-92F9-4F5C-899F-95C6F90F1E25}">
      <dsp:nvSpPr>
        <dsp:cNvPr id="0" name=""/>
        <dsp:cNvSpPr/>
      </dsp:nvSpPr>
      <dsp:spPr>
        <a:xfrm rot="11598">
          <a:off x="1594431" y="2535587"/>
          <a:ext cx="657011" cy="58359"/>
        </a:xfrm>
        <a:custGeom>
          <a:avLst/>
          <a:gdLst/>
          <a:ahLst/>
          <a:cxnLst/>
          <a:rect l="0" t="0" r="0" b="0"/>
          <a:pathLst>
            <a:path>
              <a:moveTo>
                <a:pt x="0" y="29179"/>
              </a:moveTo>
              <a:lnTo>
                <a:pt x="657011" y="2917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6512" y="2548341"/>
        <a:ext cx="32850" cy="32850"/>
      </dsp:txXfrm>
    </dsp:sp>
    <dsp:sp modelId="{C898DCF8-70C1-45DC-886B-B35D5A824208}">
      <dsp:nvSpPr>
        <dsp:cNvPr id="0" name=""/>
        <dsp:cNvSpPr/>
      </dsp:nvSpPr>
      <dsp:spPr>
        <a:xfrm>
          <a:off x="2251441" y="2041073"/>
          <a:ext cx="2023948" cy="104960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Gyn/HBS Determine if the primary complaint is related to Mass (Bleeding, Infected mass, Pain etc.)</a:t>
          </a:r>
        </a:p>
      </dsp:txBody>
      <dsp:txXfrm>
        <a:off x="2282183" y="2071815"/>
        <a:ext cx="1962464" cy="988120"/>
      </dsp:txXfrm>
    </dsp:sp>
    <dsp:sp modelId="{9A28E900-2609-4CC8-8337-276AC4EE34C9}">
      <dsp:nvSpPr>
        <dsp:cNvPr id="0" name=""/>
        <dsp:cNvSpPr/>
      </dsp:nvSpPr>
      <dsp:spPr>
        <a:xfrm rot="19993092">
          <a:off x="4153143" y="2023199"/>
          <a:ext cx="2279196" cy="58359"/>
        </a:xfrm>
        <a:custGeom>
          <a:avLst/>
          <a:gdLst/>
          <a:ahLst/>
          <a:cxnLst/>
          <a:rect l="0" t="0" r="0" b="0"/>
          <a:pathLst>
            <a:path>
              <a:moveTo>
                <a:pt x="0" y="29179"/>
              </a:moveTo>
              <a:lnTo>
                <a:pt x="2279196" y="2917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235762" y="1995399"/>
        <a:ext cx="113959" cy="113959"/>
      </dsp:txXfrm>
    </dsp:sp>
    <dsp:sp modelId="{474A151D-4205-4A8D-9096-789745796738}">
      <dsp:nvSpPr>
        <dsp:cNvPr id="0" name=""/>
        <dsp:cNvSpPr/>
      </dsp:nvSpPr>
      <dsp:spPr>
        <a:xfrm>
          <a:off x="6310094" y="679734"/>
          <a:ext cx="3436594" cy="171829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Yes ,</a:t>
          </a:r>
        </a:p>
        <a:p>
          <a:pPr marL="0" lvl="0" indent="0" algn="ctr" defTabSz="577850">
            <a:lnSpc>
              <a:spcPct val="90000"/>
            </a:lnSpc>
            <a:spcBef>
              <a:spcPct val="0"/>
            </a:spcBef>
            <a:spcAft>
              <a:spcPct val="35000"/>
            </a:spcAft>
            <a:buNone/>
          </a:pPr>
          <a:r>
            <a:rPr lang="en-US" sz="1300" kern="1200"/>
            <a:t>Primary Admission by Local Gyn</a:t>
          </a:r>
        </a:p>
        <a:p>
          <a:pPr marL="0" lvl="0" indent="0" algn="ctr" defTabSz="577850">
            <a:lnSpc>
              <a:spcPct val="90000"/>
            </a:lnSpc>
            <a:spcBef>
              <a:spcPct val="0"/>
            </a:spcBef>
            <a:spcAft>
              <a:spcPct val="35000"/>
            </a:spcAft>
            <a:buNone/>
          </a:pPr>
          <a:r>
            <a:rPr lang="en-US" sz="1300" kern="1200"/>
            <a:t>Gyn&gt;&gt; Consult HBS for co-management of medical problems .</a:t>
          </a:r>
        </a:p>
        <a:p>
          <a:pPr marL="0" lvl="0" indent="0" algn="ctr" defTabSz="577850">
            <a:lnSpc>
              <a:spcPct val="90000"/>
            </a:lnSpc>
            <a:spcBef>
              <a:spcPct val="0"/>
            </a:spcBef>
            <a:spcAft>
              <a:spcPct val="35000"/>
            </a:spcAft>
            <a:buNone/>
          </a:pPr>
          <a:r>
            <a:rPr lang="en-US" sz="1300" kern="1200"/>
            <a:t>Gyn&gt;&gt;Consult Palliative Care if needed</a:t>
          </a:r>
        </a:p>
      </dsp:txBody>
      <dsp:txXfrm>
        <a:off x="6360421" y="730061"/>
        <a:ext cx="3335940" cy="1617643"/>
      </dsp:txXfrm>
    </dsp:sp>
    <dsp:sp modelId="{19FA6212-29C6-4E85-8E32-BDE859C7B690}">
      <dsp:nvSpPr>
        <dsp:cNvPr id="0" name=""/>
        <dsp:cNvSpPr/>
      </dsp:nvSpPr>
      <dsp:spPr>
        <a:xfrm rot="1601177">
          <a:off x="4155079" y="3043937"/>
          <a:ext cx="2258898" cy="58359"/>
        </a:xfrm>
        <a:custGeom>
          <a:avLst/>
          <a:gdLst/>
          <a:ahLst/>
          <a:cxnLst/>
          <a:rect l="0" t="0" r="0" b="0"/>
          <a:pathLst>
            <a:path>
              <a:moveTo>
                <a:pt x="0" y="29179"/>
              </a:moveTo>
              <a:lnTo>
                <a:pt x="2258898" y="2917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228056" y="3016644"/>
        <a:ext cx="112944" cy="112944"/>
      </dsp:txXfrm>
    </dsp:sp>
    <dsp:sp modelId="{292F0062-74B5-48E3-9F61-2BD6410CE410}">
      <dsp:nvSpPr>
        <dsp:cNvPr id="0" name=""/>
        <dsp:cNvSpPr/>
      </dsp:nvSpPr>
      <dsp:spPr>
        <a:xfrm>
          <a:off x="6293667" y="2721209"/>
          <a:ext cx="3436594" cy="171829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No, </a:t>
          </a:r>
        </a:p>
        <a:p>
          <a:pPr marL="0" lvl="0" indent="0" algn="ctr" defTabSz="577850">
            <a:lnSpc>
              <a:spcPct val="90000"/>
            </a:lnSpc>
            <a:spcBef>
              <a:spcPct val="0"/>
            </a:spcBef>
            <a:spcAft>
              <a:spcPct val="35000"/>
            </a:spcAft>
            <a:buNone/>
          </a:pPr>
          <a:r>
            <a:rPr lang="en-US" sz="1300" kern="1200"/>
            <a:t>Mass is an incidental finding on imaging  such as UTI/Pneumonia with mass on imaging; HBS will be primary. </a:t>
          </a:r>
        </a:p>
        <a:p>
          <a:pPr marL="0" lvl="0" indent="0" algn="ctr" defTabSz="577850">
            <a:lnSpc>
              <a:spcPct val="90000"/>
            </a:lnSpc>
            <a:spcBef>
              <a:spcPct val="0"/>
            </a:spcBef>
            <a:spcAft>
              <a:spcPct val="35000"/>
            </a:spcAft>
            <a:buNone/>
          </a:pPr>
          <a:r>
            <a:rPr lang="en-US" sz="1300" kern="1200"/>
            <a:t>HBS&gt;&gt;Consult Gyn : Formal/ Curbside/E-consult</a:t>
          </a:r>
        </a:p>
      </dsp:txBody>
      <dsp:txXfrm>
        <a:off x="6343994" y="2771536"/>
        <a:ext cx="3335940" cy="1617643"/>
      </dsp:txXfrm>
    </dsp:sp>
    <dsp:sp modelId="{CE044649-ED56-4B41-9207-8788D0A7F1A4}">
      <dsp:nvSpPr>
        <dsp:cNvPr id="0" name=""/>
        <dsp:cNvSpPr/>
      </dsp:nvSpPr>
      <dsp:spPr>
        <a:xfrm>
          <a:off x="90854" y="3865999"/>
          <a:ext cx="1569046" cy="11970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Transfer to Oak- Gyn if immediate surgery is needed</a:t>
          </a:r>
        </a:p>
      </dsp:txBody>
      <dsp:txXfrm>
        <a:off x="125913" y="3901058"/>
        <a:ext cx="1498928" cy="1126882"/>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A3CB7-D4C0-45BB-97EE-0731DD8871A0}"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62658-48E8-4FAC-8091-2ADDAE727298}" type="slidenum">
              <a:rPr lang="en-US" smtClean="0"/>
              <a:t>‹#›</a:t>
            </a:fld>
            <a:endParaRPr lang="en-US"/>
          </a:p>
        </p:txBody>
      </p:sp>
    </p:spTree>
    <p:extLst>
      <p:ext uri="{BB962C8B-B14F-4D97-AF65-F5344CB8AC3E}">
        <p14:creationId xmlns:p14="http://schemas.microsoft.com/office/powerpoint/2010/main" val="166031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new analysis of death data published in NEJM found that dying at home surpassed dying in hospital in 2017 for the first time since the early 20</a:t>
            </a:r>
            <a:r>
              <a:rPr lang="en-US" baseline="30000"/>
              <a:t>th</a:t>
            </a:r>
            <a:r>
              <a:rPr lang="en-US"/>
              <a:t> century, number of deaths at home increased from 23.8% in 2003 to 30.7% in 2017.The number of deaths in hospital decreased from 39.7% in 2003 to 29.8 % in 2017.  These trends were seen across all diseases.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24AD3-45FB-48A4-A606-140C6BCB9F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35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10.4 % passed away after 72 </a:t>
            </a:r>
            <a:r>
              <a:rPr lang="en-US" err="1"/>
              <a:t>hrs</a:t>
            </a:r>
            <a:r>
              <a:rPr lang="en-US"/>
              <a:t> of placement of comfort care orders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24AD3-45FB-48A4-A606-140C6BCB9F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91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8.5% of patients passed away after 72 </a:t>
            </a:r>
            <a:r>
              <a:rPr lang="en-US" err="1"/>
              <a:t>hrs</a:t>
            </a:r>
            <a:r>
              <a:rPr lang="en-US"/>
              <a:t> of time of initiation of comfort care order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24AD3-45FB-48A4-A606-140C6BCB9F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23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9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60962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C6F9-D716-4FA2-8088-0A2C0D610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2C8401-3203-436E-91AF-19CEA831D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9B942-326F-4B8B-9BC3-2DA9A55EEB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2DB76F-1D45-463E-BC23-848EB408C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71CF16-D2CF-4066-8D66-DC1196AA2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4AB776-9726-49EE-A1EB-4A1A0C79B166}"/>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8" name="Footer Placeholder 7">
            <a:extLst>
              <a:ext uri="{FF2B5EF4-FFF2-40B4-BE49-F238E27FC236}">
                <a16:creationId xmlns:a16="http://schemas.microsoft.com/office/drawing/2014/main" id="{9CCC27D3-71DC-4F67-8C09-08AF39CCB7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D54202-2488-4D31-9A4A-42927731917D}"/>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1057500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1562-1D3A-41F5-B4D3-261B6969A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07DCAD-D23C-4280-9BCC-BE9E9A3F9FCE}"/>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4" name="Footer Placeholder 3">
            <a:extLst>
              <a:ext uri="{FF2B5EF4-FFF2-40B4-BE49-F238E27FC236}">
                <a16:creationId xmlns:a16="http://schemas.microsoft.com/office/drawing/2014/main" id="{01C51E4F-A877-48A6-ACD2-FFDA7358F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691870-77FB-474A-80F9-E4B3B215FD34}"/>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2468500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6FDF98-6894-420A-887C-60C8783808F4}"/>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3" name="Footer Placeholder 2">
            <a:extLst>
              <a:ext uri="{FF2B5EF4-FFF2-40B4-BE49-F238E27FC236}">
                <a16:creationId xmlns:a16="http://schemas.microsoft.com/office/drawing/2014/main" id="{6B2A3507-D404-4B45-A8C0-A37C61EC45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4A35CF-8BAA-4739-A084-F960AEC85CC4}"/>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42822228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FF88-06D8-4E82-986D-D9F325725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4CF3-1532-422C-8C02-4DBC3D7F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0A425C-FC99-416A-916D-15A04BFA1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B31BF-D4AC-4EE0-8E3B-E9CDE3153292}"/>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6" name="Footer Placeholder 5">
            <a:extLst>
              <a:ext uri="{FF2B5EF4-FFF2-40B4-BE49-F238E27FC236}">
                <a16:creationId xmlns:a16="http://schemas.microsoft.com/office/drawing/2014/main" id="{E2A9C0A2-51BC-458A-B5BA-173B714CB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55A1E-6293-4F21-A4B8-53E8DFD600A0}"/>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4466396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2B60-3623-45FB-B7A1-FC6AA0407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8456A5-BFFB-4F0A-A5FC-19610C21A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99E6E3-666D-4C95-88EC-5165371E5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935FA-694C-4B5F-98B7-40B10ED3FC7F}"/>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6" name="Footer Placeholder 5">
            <a:extLst>
              <a:ext uri="{FF2B5EF4-FFF2-40B4-BE49-F238E27FC236}">
                <a16:creationId xmlns:a16="http://schemas.microsoft.com/office/drawing/2014/main" id="{50708956-44E7-4EA5-A95E-F3694E56B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5CBFB-0382-4530-B9F8-F393BFD4CB49}"/>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462411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3C66-8BBA-46BA-A661-19607A6229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E734D5-ECC5-411E-8F50-739483D77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11594-8744-45B6-B580-2F4ADF945151}"/>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5" name="Footer Placeholder 4">
            <a:extLst>
              <a:ext uri="{FF2B5EF4-FFF2-40B4-BE49-F238E27FC236}">
                <a16:creationId xmlns:a16="http://schemas.microsoft.com/office/drawing/2014/main" id="{599EA414-6AB9-41DB-8B37-B28C3FADA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9109A-2A46-40FE-8C82-B440F1A1DDA9}"/>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2557147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241A3-2F7F-423F-BE50-726F991CFE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B8960-2416-4DB9-BA28-BAF8605FE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3BD0C-0F45-4B84-AF90-0AE50A0373F2}"/>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5" name="Footer Placeholder 4">
            <a:extLst>
              <a:ext uri="{FF2B5EF4-FFF2-40B4-BE49-F238E27FC236}">
                <a16:creationId xmlns:a16="http://schemas.microsoft.com/office/drawing/2014/main" id="{885E4D07-E26E-40AD-A294-1A76A49BC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588BB-6EFE-4318-9BF0-52D0CB16533E}"/>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2689991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6/30/2022</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772466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6/30/2022</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43048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6/30/2022</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147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98747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84135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168212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3629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738499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6/30/2022</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8936330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6/30/2022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61586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369526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6/30/2022</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9728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514181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5629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428812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9977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48164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83995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6 and 7">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2018 The Permanente Medical Group</a:t>
            </a:r>
          </a:p>
        </p:txBody>
      </p:sp>
      <p:sp>
        <p:nvSpPr>
          <p:cNvPr id="13" name="Date Placeholder 3"/>
          <p:cNvSpPr>
            <a:spLocks noGrp="1"/>
          </p:cNvSpPr>
          <p:nvPr>
            <p:ph type="dt" sz="half" idx="2"/>
          </p:nvPr>
        </p:nvSpPr>
        <p:spPr>
          <a:xfrm>
            <a:off x="381000" y="6172200"/>
            <a:ext cx="1541444" cy="228600"/>
          </a:xfrm>
          <a:prstGeom prst="rect">
            <a:avLst/>
          </a:prstGeom>
        </p:spPr>
        <p:txBody>
          <a:bodyPr vert="horz" lIns="0" tIns="0" rIns="0" bIns="0" rtlCol="0" anchor="t" anchorCtr="0"/>
          <a:lstStyle>
            <a:lvl1pPr algn="l">
              <a:defRPr sz="1100">
                <a:solidFill>
                  <a:schemeClr val="tx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81000" y="3867150"/>
            <a:ext cx="4565650" cy="2305050"/>
          </a:xfrm>
          <a:prstGeom prst="rect">
            <a:avLst/>
          </a:prstGeom>
        </p:spPr>
        <p:txBody>
          <a:bodyPr lIns="0" tIns="0" rIns="0" bIns="0"/>
          <a:lstStyle>
            <a:lvl2pPr marL="0">
              <a:defRPr/>
            </a:lvl2pPr>
            <a:lvl3pPr marL="0">
              <a:spcBef>
                <a:spcPts val="0"/>
              </a:spcBef>
              <a:defRPr/>
            </a:lvl3pPr>
            <a:lvl4pPr marL="0">
              <a:spcBef>
                <a:spcPts val="1400"/>
              </a:spcBef>
              <a:defRPr/>
            </a:lvl4pPr>
            <a:lvl5pPr marL="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3"/>
          <p:cNvSpPr>
            <a:spLocks noGrp="1"/>
          </p:cNvSpPr>
          <p:nvPr>
            <p:ph type="pic" sz="quarter" idx="13" hasCustomPrompt="1"/>
          </p:nvPr>
        </p:nvSpPr>
        <p:spPr>
          <a:xfrm>
            <a:off x="3061319" y="0"/>
            <a:ext cx="9137152" cy="6163505"/>
          </a:xfrm>
          <a:custGeom>
            <a:avLst/>
            <a:gdLst>
              <a:gd name="connsiteX0" fmla="*/ 0 w 9775825"/>
              <a:gd name="connsiteY0" fmla="*/ 0 h 6858000"/>
              <a:gd name="connsiteX1" fmla="*/ 9775825 w 9775825"/>
              <a:gd name="connsiteY1" fmla="*/ 0 h 6858000"/>
              <a:gd name="connsiteX2" fmla="*/ 9775825 w 9775825"/>
              <a:gd name="connsiteY2" fmla="*/ 6858000 h 6858000"/>
              <a:gd name="connsiteX3" fmla="*/ 0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59218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4425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7600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8362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9124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63125 w 9775825"/>
              <a:gd name="connsiteY2" fmla="*/ 3759200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63125 w 9775825"/>
              <a:gd name="connsiteY2" fmla="*/ 3970215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3173 w 9775825"/>
              <a:gd name="connsiteY2" fmla="*/ 3980263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120030 w 9775825"/>
              <a:gd name="connsiteY2" fmla="*/ 4662434 h 6858000"/>
              <a:gd name="connsiteX3" fmla="*/ 6874329 w 9775825"/>
              <a:gd name="connsiteY3" fmla="*/ 6858000 h 6858000"/>
              <a:gd name="connsiteX4" fmla="*/ 0 w 9775825"/>
              <a:gd name="connsiteY4" fmla="*/ 0 h 6858000"/>
              <a:gd name="connsiteX0" fmla="*/ 0 w 9120387"/>
              <a:gd name="connsiteY0" fmla="*/ 0 h 6858000"/>
              <a:gd name="connsiteX1" fmla="*/ 9093654 w 9120387"/>
              <a:gd name="connsiteY1" fmla="*/ 14515 h 6858000"/>
              <a:gd name="connsiteX2" fmla="*/ 9120030 w 9120387"/>
              <a:gd name="connsiteY2" fmla="*/ 4662434 h 6858000"/>
              <a:gd name="connsiteX3" fmla="*/ 6874329 w 9120387"/>
              <a:gd name="connsiteY3" fmla="*/ 6858000 h 6858000"/>
              <a:gd name="connsiteX4" fmla="*/ 0 w 9120387"/>
              <a:gd name="connsiteY4" fmla="*/ 0 h 6858000"/>
              <a:gd name="connsiteX0" fmla="*/ 0 w 9120742"/>
              <a:gd name="connsiteY0" fmla="*/ 0 h 6858000"/>
              <a:gd name="connsiteX1" fmla="*/ 9112315 w 9120742"/>
              <a:gd name="connsiteY1" fmla="*/ 23845 h 6858000"/>
              <a:gd name="connsiteX2" fmla="*/ 9120030 w 9120742"/>
              <a:gd name="connsiteY2" fmla="*/ 4662434 h 6858000"/>
              <a:gd name="connsiteX3" fmla="*/ 6874329 w 9120742"/>
              <a:gd name="connsiteY3" fmla="*/ 6858000 h 6858000"/>
              <a:gd name="connsiteX4" fmla="*/ 0 w 9120742"/>
              <a:gd name="connsiteY4" fmla="*/ 0 h 6858000"/>
              <a:gd name="connsiteX0" fmla="*/ 0 w 9130976"/>
              <a:gd name="connsiteY0" fmla="*/ 0 h 6858000"/>
              <a:gd name="connsiteX1" fmla="*/ 9130976 w 9130976"/>
              <a:gd name="connsiteY1" fmla="*/ 5183 h 6858000"/>
              <a:gd name="connsiteX2" fmla="*/ 9120030 w 9130976"/>
              <a:gd name="connsiteY2" fmla="*/ 4662434 h 6858000"/>
              <a:gd name="connsiteX3" fmla="*/ 6874329 w 9130976"/>
              <a:gd name="connsiteY3" fmla="*/ 6858000 h 6858000"/>
              <a:gd name="connsiteX4" fmla="*/ 0 w 9130976"/>
              <a:gd name="connsiteY4" fmla="*/ 0 h 6858000"/>
              <a:gd name="connsiteX0" fmla="*/ 0 w 9140306"/>
              <a:gd name="connsiteY0" fmla="*/ 4147 h 6862147"/>
              <a:gd name="connsiteX1" fmla="*/ 9140306 w 9140306"/>
              <a:gd name="connsiteY1" fmla="*/ 0 h 6862147"/>
              <a:gd name="connsiteX2" fmla="*/ 9120030 w 9140306"/>
              <a:gd name="connsiteY2" fmla="*/ 4666581 h 6862147"/>
              <a:gd name="connsiteX3" fmla="*/ 6874329 w 9140306"/>
              <a:gd name="connsiteY3" fmla="*/ 6862147 h 6862147"/>
              <a:gd name="connsiteX4" fmla="*/ 0 w 9140306"/>
              <a:gd name="connsiteY4" fmla="*/ 4147 h 6862147"/>
              <a:gd name="connsiteX0" fmla="*/ 0 w 9121645"/>
              <a:gd name="connsiteY0" fmla="*/ 0 h 6858000"/>
              <a:gd name="connsiteX1" fmla="*/ 9121645 w 9121645"/>
              <a:gd name="connsiteY1" fmla="*/ 5183 h 6858000"/>
              <a:gd name="connsiteX2" fmla="*/ 9120030 w 9121645"/>
              <a:gd name="connsiteY2" fmla="*/ 4662434 h 6858000"/>
              <a:gd name="connsiteX3" fmla="*/ 6874329 w 9121645"/>
              <a:gd name="connsiteY3" fmla="*/ 6858000 h 6858000"/>
              <a:gd name="connsiteX4" fmla="*/ 0 w 9121645"/>
              <a:gd name="connsiteY4" fmla="*/ 0 h 6858000"/>
              <a:gd name="connsiteX0" fmla="*/ 0 w 9124497"/>
              <a:gd name="connsiteY0" fmla="*/ 0 h 6858000"/>
              <a:gd name="connsiteX1" fmla="*/ 9121645 w 9124497"/>
              <a:gd name="connsiteY1" fmla="*/ 5183 h 6858000"/>
              <a:gd name="connsiteX2" fmla="*/ 9120030 w 9124497"/>
              <a:gd name="connsiteY2" fmla="*/ 4662434 h 6858000"/>
              <a:gd name="connsiteX3" fmla="*/ 6874329 w 9124497"/>
              <a:gd name="connsiteY3" fmla="*/ 6858000 h 6858000"/>
              <a:gd name="connsiteX4" fmla="*/ 0 w 9124497"/>
              <a:gd name="connsiteY4" fmla="*/ 0 h 6858000"/>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36883"/>
              <a:gd name="connsiteY0" fmla="*/ 4148 h 6862148"/>
              <a:gd name="connsiteX1" fmla="*/ 9121645 w 9136883"/>
              <a:gd name="connsiteY1" fmla="*/ 0 h 6862148"/>
              <a:gd name="connsiteX2" fmla="*/ 9120030 w 9136883"/>
              <a:gd name="connsiteY2" fmla="*/ 4666582 h 6862148"/>
              <a:gd name="connsiteX3" fmla="*/ 6874329 w 9136883"/>
              <a:gd name="connsiteY3" fmla="*/ 6862148 h 6862148"/>
              <a:gd name="connsiteX4" fmla="*/ 0 w 9136883"/>
              <a:gd name="connsiteY4" fmla="*/ 4148 h 6862148"/>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35378"/>
              <a:gd name="connsiteY0" fmla="*/ 4148 h 6862148"/>
              <a:gd name="connsiteX1" fmla="*/ 9134345 w 9135378"/>
              <a:gd name="connsiteY1" fmla="*/ 0 h 6862148"/>
              <a:gd name="connsiteX2" fmla="*/ 9120030 w 9135378"/>
              <a:gd name="connsiteY2" fmla="*/ 4666582 h 6862148"/>
              <a:gd name="connsiteX3" fmla="*/ 6874329 w 9135378"/>
              <a:gd name="connsiteY3" fmla="*/ 6862148 h 6862148"/>
              <a:gd name="connsiteX4" fmla="*/ 0 w 9135378"/>
              <a:gd name="connsiteY4" fmla="*/ 4148 h 6862148"/>
              <a:gd name="connsiteX0" fmla="*/ 0 w 9123789"/>
              <a:gd name="connsiteY0" fmla="*/ 0 h 6858000"/>
              <a:gd name="connsiteX1" fmla="*/ 9120490 w 9123789"/>
              <a:gd name="connsiteY1" fmla="*/ 9707 h 6858000"/>
              <a:gd name="connsiteX2" fmla="*/ 9120030 w 9123789"/>
              <a:gd name="connsiteY2" fmla="*/ 4662434 h 6858000"/>
              <a:gd name="connsiteX3" fmla="*/ 6874329 w 9123789"/>
              <a:gd name="connsiteY3" fmla="*/ 6858000 h 6858000"/>
              <a:gd name="connsiteX4" fmla="*/ 0 w 9123789"/>
              <a:gd name="connsiteY4" fmla="*/ 0 h 6858000"/>
              <a:gd name="connsiteX0" fmla="*/ 0 w 9148796"/>
              <a:gd name="connsiteY0" fmla="*/ 4148 h 6862148"/>
              <a:gd name="connsiteX1" fmla="*/ 9148199 w 9148796"/>
              <a:gd name="connsiteY1" fmla="*/ 0 h 6862148"/>
              <a:gd name="connsiteX2" fmla="*/ 9120030 w 9148796"/>
              <a:gd name="connsiteY2" fmla="*/ 4666582 h 6862148"/>
              <a:gd name="connsiteX3" fmla="*/ 6874329 w 9148796"/>
              <a:gd name="connsiteY3" fmla="*/ 6862148 h 6862148"/>
              <a:gd name="connsiteX4" fmla="*/ 0 w 9148796"/>
              <a:gd name="connsiteY4" fmla="*/ 4148 h 6862148"/>
              <a:gd name="connsiteX0" fmla="*/ 0 w 9151498"/>
              <a:gd name="connsiteY0" fmla="*/ 4148 h 6862148"/>
              <a:gd name="connsiteX1" fmla="*/ 9148199 w 9151498"/>
              <a:gd name="connsiteY1" fmla="*/ 0 h 6862148"/>
              <a:gd name="connsiteX2" fmla="*/ 9147739 w 9151498"/>
              <a:gd name="connsiteY2" fmla="*/ 4625018 h 6862148"/>
              <a:gd name="connsiteX3" fmla="*/ 6874329 w 9151498"/>
              <a:gd name="connsiteY3" fmla="*/ 6862148 h 6862148"/>
              <a:gd name="connsiteX4" fmla="*/ 0 w 9151498"/>
              <a:gd name="connsiteY4" fmla="*/ 4148 h 6862148"/>
              <a:gd name="connsiteX0" fmla="*/ 0 w 9149275"/>
              <a:gd name="connsiteY0" fmla="*/ 4148 h 6862148"/>
              <a:gd name="connsiteX1" fmla="*/ 9148199 w 9149275"/>
              <a:gd name="connsiteY1" fmla="*/ 0 h 6862148"/>
              <a:gd name="connsiteX2" fmla="*/ 9147739 w 9149275"/>
              <a:gd name="connsiteY2" fmla="*/ 4625018 h 6862148"/>
              <a:gd name="connsiteX3" fmla="*/ 6874329 w 9149275"/>
              <a:gd name="connsiteY3" fmla="*/ 6862148 h 6862148"/>
              <a:gd name="connsiteX4" fmla="*/ 0 w 9149275"/>
              <a:gd name="connsiteY4" fmla="*/ 4148 h 6862148"/>
              <a:gd name="connsiteX0" fmla="*/ 0 w 9149275"/>
              <a:gd name="connsiteY0" fmla="*/ 4148 h 6862148"/>
              <a:gd name="connsiteX1" fmla="*/ 9148199 w 9149275"/>
              <a:gd name="connsiteY1" fmla="*/ 0 h 6862148"/>
              <a:gd name="connsiteX2" fmla="*/ 9147739 w 9149275"/>
              <a:gd name="connsiteY2" fmla="*/ 4625018 h 6862148"/>
              <a:gd name="connsiteX3" fmla="*/ 6874329 w 9149275"/>
              <a:gd name="connsiteY3" fmla="*/ 6862148 h 6862148"/>
              <a:gd name="connsiteX4" fmla="*/ 0 w 9149275"/>
              <a:gd name="connsiteY4" fmla="*/ 4148 h 6862148"/>
              <a:gd name="connsiteX0" fmla="*/ 0 w 9151498"/>
              <a:gd name="connsiteY0" fmla="*/ 4148 h 6862148"/>
              <a:gd name="connsiteX1" fmla="*/ 9148199 w 9151498"/>
              <a:gd name="connsiteY1" fmla="*/ 0 h 6862148"/>
              <a:gd name="connsiteX2" fmla="*/ 9147739 w 9151498"/>
              <a:gd name="connsiteY2" fmla="*/ 4625018 h 6862148"/>
              <a:gd name="connsiteX3" fmla="*/ 6874329 w 9151498"/>
              <a:gd name="connsiteY3" fmla="*/ 6862148 h 6862148"/>
              <a:gd name="connsiteX4" fmla="*/ 0 w 9151498"/>
              <a:gd name="connsiteY4" fmla="*/ 4148 h 6862148"/>
              <a:gd name="connsiteX0" fmla="*/ 0 w 9148578"/>
              <a:gd name="connsiteY0" fmla="*/ 4148 h 6862148"/>
              <a:gd name="connsiteX1" fmla="*/ 9148199 w 9148578"/>
              <a:gd name="connsiteY1" fmla="*/ 0 h 6862148"/>
              <a:gd name="connsiteX2" fmla="*/ 9101244 w 9148578"/>
              <a:gd name="connsiteY2" fmla="*/ 4656015 h 6862148"/>
              <a:gd name="connsiteX3" fmla="*/ 6874329 w 9148578"/>
              <a:gd name="connsiteY3" fmla="*/ 6862148 h 6862148"/>
              <a:gd name="connsiteX4" fmla="*/ 0 w 9148578"/>
              <a:gd name="connsiteY4" fmla="*/ 4148 h 6862148"/>
              <a:gd name="connsiteX0" fmla="*/ 0 w 9102022"/>
              <a:gd name="connsiteY0" fmla="*/ 0 h 6858000"/>
              <a:gd name="connsiteX1" fmla="*/ 9086206 w 9102022"/>
              <a:gd name="connsiteY1" fmla="*/ 11351 h 6858000"/>
              <a:gd name="connsiteX2" fmla="*/ 9101244 w 9102022"/>
              <a:gd name="connsiteY2" fmla="*/ 4651867 h 6858000"/>
              <a:gd name="connsiteX3" fmla="*/ 6874329 w 9102022"/>
              <a:gd name="connsiteY3" fmla="*/ 6858000 h 6858000"/>
              <a:gd name="connsiteX4" fmla="*/ 0 w 9102022"/>
              <a:gd name="connsiteY4" fmla="*/ 0 h 6858000"/>
              <a:gd name="connsiteX0" fmla="*/ 0 w 9105003"/>
              <a:gd name="connsiteY0" fmla="*/ 0 h 6858000"/>
              <a:gd name="connsiteX1" fmla="*/ 9101704 w 9105003"/>
              <a:gd name="connsiteY1" fmla="*/ 11351 h 6858000"/>
              <a:gd name="connsiteX2" fmla="*/ 9101244 w 9105003"/>
              <a:gd name="connsiteY2" fmla="*/ 4651867 h 6858000"/>
              <a:gd name="connsiteX3" fmla="*/ 6874329 w 9105003"/>
              <a:gd name="connsiteY3" fmla="*/ 6858000 h 6858000"/>
              <a:gd name="connsiteX4" fmla="*/ 0 w 9105003"/>
              <a:gd name="connsiteY4" fmla="*/ 0 h 6858000"/>
              <a:gd name="connsiteX0" fmla="*/ 0 w 9105003"/>
              <a:gd name="connsiteY0" fmla="*/ 4148 h 6862148"/>
              <a:gd name="connsiteX1" fmla="*/ 9101704 w 9105003"/>
              <a:gd name="connsiteY1" fmla="*/ 0 h 6862148"/>
              <a:gd name="connsiteX2" fmla="*/ 9101244 w 9105003"/>
              <a:gd name="connsiteY2" fmla="*/ 4656015 h 6862148"/>
              <a:gd name="connsiteX3" fmla="*/ 6874329 w 9105003"/>
              <a:gd name="connsiteY3" fmla="*/ 6862148 h 6862148"/>
              <a:gd name="connsiteX4" fmla="*/ 0 w 9105003"/>
              <a:gd name="connsiteY4" fmla="*/ 4148 h 6862148"/>
              <a:gd name="connsiteX0" fmla="*/ 0 w 9102974"/>
              <a:gd name="connsiteY0" fmla="*/ 4148 h 6862148"/>
              <a:gd name="connsiteX1" fmla="*/ 9101704 w 9102974"/>
              <a:gd name="connsiteY1" fmla="*/ 0 h 6862148"/>
              <a:gd name="connsiteX2" fmla="*/ 9090970 w 9102974"/>
              <a:gd name="connsiteY2" fmla="*/ 3269004 h 6862148"/>
              <a:gd name="connsiteX3" fmla="*/ 6874329 w 9102974"/>
              <a:gd name="connsiteY3" fmla="*/ 6862148 h 6862148"/>
              <a:gd name="connsiteX4" fmla="*/ 0 w 9102974"/>
              <a:gd name="connsiteY4" fmla="*/ 4148 h 6862148"/>
              <a:gd name="connsiteX0" fmla="*/ 0 w 9102974"/>
              <a:gd name="connsiteY0" fmla="*/ 4148 h 6163505"/>
              <a:gd name="connsiteX1" fmla="*/ 9101704 w 9102974"/>
              <a:gd name="connsiteY1" fmla="*/ 0 h 6163505"/>
              <a:gd name="connsiteX2" fmla="*/ 9090970 w 9102974"/>
              <a:gd name="connsiteY2" fmla="*/ 3269004 h 6163505"/>
              <a:gd name="connsiteX3" fmla="*/ 6196234 w 9102974"/>
              <a:gd name="connsiteY3" fmla="*/ 6163505 h 6163505"/>
              <a:gd name="connsiteX4" fmla="*/ 0 w 9102974"/>
              <a:gd name="connsiteY4" fmla="*/ 4148 h 6163505"/>
              <a:gd name="connsiteX0" fmla="*/ 0 w 9110761"/>
              <a:gd name="connsiteY0" fmla="*/ 4148 h 6163505"/>
              <a:gd name="connsiteX1" fmla="*/ 9101704 w 9110761"/>
              <a:gd name="connsiteY1" fmla="*/ 0 h 6163505"/>
              <a:gd name="connsiteX2" fmla="*/ 9109443 w 9110761"/>
              <a:gd name="connsiteY2" fmla="*/ 3232059 h 6163505"/>
              <a:gd name="connsiteX3" fmla="*/ 6196234 w 9110761"/>
              <a:gd name="connsiteY3" fmla="*/ 6163505 h 6163505"/>
              <a:gd name="connsiteX4" fmla="*/ 0 w 9110761"/>
              <a:gd name="connsiteY4" fmla="*/ 4148 h 6163505"/>
              <a:gd name="connsiteX0" fmla="*/ 0 w 9110761"/>
              <a:gd name="connsiteY0" fmla="*/ 4148 h 6163505"/>
              <a:gd name="connsiteX1" fmla="*/ 9101704 w 9110761"/>
              <a:gd name="connsiteY1" fmla="*/ 0 h 6163505"/>
              <a:gd name="connsiteX2" fmla="*/ 9109443 w 9110761"/>
              <a:gd name="connsiteY2" fmla="*/ 3232059 h 6163505"/>
              <a:gd name="connsiteX3" fmla="*/ 6196234 w 9110761"/>
              <a:gd name="connsiteY3" fmla="*/ 6163505 h 6163505"/>
              <a:gd name="connsiteX4" fmla="*/ 0 w 9110761"/>
              <a:gd name="connsiteY4" fmla="*/ 4148 h 6163505"/>
              <a:gd name="connsiteX0" fmla="*/ 0 w 9109443"/>
              <a:gd name="connsiteY0" fmla="*/ 4148 h 6163505"/>
              <a:gd name="connsiteX1" fmla="*/ 9101704 w 9109443"/>
              <a:gd name="connsiteY1" fmla="*/ 0 h 6163505"/>
              <a:gd name="connsiteX2" fmla="*/ 9109443 w 9109443"/>
              <a:gd name="connsiteY2" fmla="*/ 3232059 h 6163505"/>
              <a:gd name="connsiteX3" fmla="*/ 6196234 w 9109443"/>
              <a:gd name="connsiteY3" fmla="*/ 6163505 h 6163505"/>
              <a:gd name="connsiteX4" fmla="*/ 0 w 9109443"/>
              <a:gd name="connsiteY4" fmla="*/ 4148 h 6163505"/>
              <a:gd name="connsiteX0" fmla="*/ 0 w 9129996"/>
              <a:gd name="connsiteY0" fmla="*/ 4148 h 6163505"/>
              <a:gd name="connsiteX1" fmla="*/ 9129413 w 9129996"/>
              <a:gd name="connsiteY1" fmla="*/ 0 h 6163505"/>
              <a:gd name="connsiteX2" fmla="*/ 9109443 w 9129996"/>
              <a:gd name="connsiteY2" fmla="*/ 3232059 h 6163505"/>
              <a:gd name="connsiteX3" fmla="*/ 6196234 w 9129996"/>
              <a:gd name="connsiteY3" fmla="*/ 6163505 h 6163505"/>
              <a:gd name="connsiteX4" fmla="*/ 0 w 9129996"/>
              <a:gd name="connsiteY4" fmla="*/ 4148 h 6163505"/>
              <a:gd name="connsiteX0" fmla="*/ 0 w 9129870"/>
              <a:gd name="connsiteY0" fmla="*/ 4148 h 6163505"/>
              <a:gd name="connsiteX1" fmla="*/ 9129413 w 9129870"/>
              <a:gd name="connsiteY1" fmla="*/ 0 h 6163505"/>
              <a:gd name="connsiteX2" fmla="*/ 9100207 w 9129870"/>
              <a:gd name="connsiteY2" fmla="*/ 3158168 h 6163505"/>
              <a:gd name="connsiteX3" fmla="*/ 6196234 w 9129870"/>
              <a:gd name="connsiteY3" fmla="*/ 6163505 h 6163505"/>
              <a:gd name="connsiteX4" fmla="*/ 0 w 9129870"/>
              <a:gd name="connsiteY4" fmla="*/ 4148 h 6163505"/>
              <a:gd name="connsiteX0" fmla="*/ 0 w 9137152"/>
              <a:gd name="connsiteY0" fmla="*/ 4148 h 6163505"/>
              <a:gd name="connsiteX1" fmla="*/ 9129413 w 9137152"/>
              <a:gd name="connsiteY1" fmla="*/ 0 h 6163505"/>
              <a:gd name="connsiteX2" fmla="*/ 9137152 w 9137152"/>
              <a:gd name="connsiteY2" fmla="*/ 3222823 h 6163505"/>
              <a:gd name="connsiteX3" fmla="*/ 6196234 w 9137152"/>
              <a:gd name="connsiteY3" fmla="*/ 6163505 h 6163505"/>
              <a:gd name="connsiteX4" fmla="*/ 0 w 9137152"/>
              <a:gd name="connsiteY4" fmla="*/ 4148 h 616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152" h="6163505">
                <a:moveTo>
                  <a:pt x="0" y="4148"/>
                </a:moveTo>
                <a:lnTo>
                  <a:pt x="9129413" y="0"/>
                </a:lnTo>
                <a:cubicBezTo>
                  <a:pt x="9134509" y="2223450"/>
                  <a:pt x="9132149" y="787502"/>
                  <a:pt x="9137152" y="3222823"/>
                </a:cubicBezTo>
                <a:lnTo>
                  <a:pt x="6196234" y="6163505"/>
                </a:lnTo>
                <a:lnTo>
                  <a:pt x="0" y="4148"/>
                </a:lnTo>
                <a:close/>
              </a:path>
            </a:pathLst>
          </a:custGeom>
          <a:solidFill>
            <a:schemeClr val="bg1">
              <a:lumMod val="95000"/>
            </a:schemeClr>
          </a:solidFill>
          <a:ln>
            <a:noFill/>
          </a:ln>
        </p:spPr>
        <p:txBody>
          <a:bodyPr/>
          <a:lstStyle>
            <a:lvl1pPr>
              <a:defRPr baseline="0">
                <a:solidFill>
                  <a:schemeClr val="bg1">
                    <a:lumMod val="75000"/>
                  </a:schemeClr>
                </a:solidFill>
              </a:defRPr>
            </a:lvl1pPr>
          </a:lstStyle>
          <a:p>
            <a:r>
              <a:rPr lang="en-US"/>
              <a:t>Click icon to add picture</a:t>
            </a:r>
          </a:p>
        </p:txBody>
      </p:sp>
      <p:sp>
        <p:nvSpPr>
          <p:cNvPr id="8" name="Freeform 7"/>
          <p:cNvSpPr/>
          <p:nvPr userDrawn="1"/>
        </p:nvSpPr>
        <p:spPr>
          <a:xfrm>
            <a:off x="8561691" y="6159490"/>
            <a:ext cx="1397021" cy="698510"/>
          </a:xfrm>
          <a:custGeom>
            <a:avLst/>
            <a:gdLst>
              <a:gd name="connsiteX0" fmla="*/ 698510 w 1397021"/>
              <a:gd name="connsiteY0" fmla="*/ 0 h 698510"/>
              <a:gd name="connsiteX1" fmla="*/ 1397021 w 1397021"/>
              <a:gd name="connsiteY1" fmla="*/ 698510 h 698510"/>
              <a:gd name="connsiteX2" fmla="*/ 0 w 1397021"/>
              <a:gd name="connsiteY2" fmla="*/ 698510 h 698510"/>
              <a:gd name="connsiteX3" fmla="*/ 698510 w 1397021"/>
              <a:gd name="connsiteY3" fmla="*/ 0 h 698510"/>
            </a:gdLst>
            <a:ahLst/>
            <a:cxnLst>
              <a:cxn ang="0">
                <a:pos x="connsiteX0" y="connsiteY0"/>
              </a:cxn>
              <a:cxn ang="0">
                <a:pos x="connsiteX1" y="connsiteY1"/>
              </a:cxn>
              <a:cxn ang="0">
                <a:pos x="connsiteX2" y="connsiteY2"/>
              </a:cxn>
              <a:cxn ang="0">
                <a:pos x="connsiteX3" y="connsiteY3"/>
              </a:cxn>
            </a:cxnLst>
            <a:rect l="l" t="t" r="r" b="b"/>
            <a:pathLst>
              <a:path w="1397021" h="698510">
                <a:moveTo>
                  <a:pt x="698510" y="0"/>
                </a:moveTo>
                <a:lnTo>
                  <a:pt x="1397021" y="698510"/>
                </a:lnTo>
                <a:lnTo>
                  <a:pt x="0" y="698510"/>
                </a:lnTo>
                <a:lnTo>
                  <a:pt x="69851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9" name="Freeform 8"/>
          <p:cNvSpPr/>
          <p:nvPr userDrawn="1"/>
        </p:nvSpPr>
        <p:spPr>
          <a:xfrm>
            <a:off x="9253574" y="3221064"/>
            <a:ext cx="2938426" cy="3636936"/>
          </a:xfrm>
          <a:custGeom>
            <a:avLst/>
            <a:gdLst>
              <a:gd name="connsiteX0" fmla="*/ 2938426 w 2938426"/>
              <a:gd name="connsiteY0" fmla="*/ 0 h 3636936"/>
              <a:gd name="connsiteX1" fmla="*/ 2938426 w 2938426"/>
              <a:gd name="connsiteY1" fmla="*/ 3636936 h 3636936"/>
              <a:gd name="connsiteX2" fmla="*/ 698511 w 2938426"/>
              <a:gd name="connsiteY2" fmla="*/ 3636936 h 3636936"/>
              <a:gd name="connsiteX3" fmla="*/ 0 w 2938426"/>
              <a:gd name="connsiteY3" fmla="*/ 2938426 h 3636936"/>
              <a:gd name="connsiteX4" fmla="*/ 2938426 w 2938426"/>
              <a:gd name="connsiteY4" fmla="*/ 0 h 36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426" h="3636936">
                <a:moveTo>
                  <a:pt x="2938426" y="0"/>
                </a:moveTo>
                <a:lnTo>
                  <a:pt x="2938426" y="3636936"/>
                </a:lnTo>
                <a:lnTo>
                  <a:pt x="698511" y="3636936"/>
                </a:lnTo>
                <a:lnTo>
                  <a:pt x="0" y="2938426"/>
                </a:lnTo>
                <a:lnTo>
                  <a:pt x="293842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2526" y="6355449"/>
            <a:ext cx="1867511" cy="235851"/>
          </a:xfrm>
          <a:prstGeom prst="rect">
            <a:avLst/>
          </a:prstGeom>
        </p:spPr>
      </p:pic>
    </p:spTree>
    <p:extLst>
      <p:ext uri="{BB962C8B-B14F-4D97-AF65-F5344CB8AC3E}">
        <p14:creationId xmlns:p14="http://schemas.microsoft.com/office/powerpoint/2010/main" val="3689824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8">
    <p:spTree>
      <p:nvGrpSpPr>
        <p:cNvPr id="1" name=""/>
        <p:cNvGrpSpPr/>
        <p:nvPr/>
      </p:nvGrpSpPr>
      <p:grpSpPr>
        <a:xfrm>
          <a:off x="0" y="0"/>
          <a:ext cx="0" cy="0"/>
          <a:chOff x="0" y="0"/>
          <a:chExt cx="0" cy="0"/>
        </a:xfrm>
      </p:grpSpPr>
      <p:grpSp>
        <p:nvGrpSpPr>
          <p:cNvPr id="10" name="Group 9"/>
          <p:cNvGrpSpPr/>
          <p:nvPr userDrawn="1"/>
        </p:nvGrpSpPr>
        <p:grpSpPr>
          <a:xfrm>
            <a:off x="6349043" y="0"/>
            <a:ext cx="5850448" cy="6858000"/>
            <a:chOff x="6349043" y="0"/>
            <a:chExt cx="5850448" cy="6858000"/>
          </a:xfrm>
        </p:grpSpPr>
        <p:sp>
          <p:nvSpPr>
            <p:cNvPr id="11" name="Freeform 10"/>
            <p:cNvSpPr/>
            <p:nvPr userDrawn="1"/>
          </p:nvSpPr>
          <p:spPr>
            <a:xfrm>
              <a:off x="7529724" y="0"/>
              <a:ext cx="4669767" cy="3002309"/>
            </a:xfrm>
            <a:custGeom>
              <a:avLst/>
              <a:gdLst>
                <a:gd name="connsiteX0" fmla="*/ 3001859 w 4669767"/>
                <a:gd name="connsiteY0" fmla="*/ 0 h 3002309"/>
                <a:gd name="connsiteX1" fmla="*/ 4669767 w 4669767"/>
                <a:gd name="connsiteY1" fmla="*/ 0 h 3002309"/>
                <a:gd name="connsiteX2" fmla="*/ 4669767 w 4669767"/>
                <a:gd name="connsiteY2" fmla="*/ 1031744 h 3002309"/>
                <a:gd name="connsiteX3" fmla="*/ 2699498 w 4669767"/>
                <a:gd name="connsiteY3" fmla="*/ 3002309 h 3002309"/>
                <a:gd name="connsiteX4" fmla="*/ 0 w 4669767"/>
                <a:gd name="connsiteY4" fmla="*/ 3002309 h 3002309"/>
                <a:gd name="connsiteX5" fmla="*/ 3001859 w 4669767"/>
                <a:gd name="connsiteY5" fmla="*/ 0 h 300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9767" h="3002309">
                  <a:moveTo>
                    <a:pt x="3001859" y="0"/>
                  </a:moveTo>
                  <a:lnTo>
                    <a:pt x="4669767" y="0"/>
                  </a:lnTo>
                  <a:lnTo>
                    <a:pt x="4669767" y="1031744"/>
                  </a:lnTo>
                  <a:lnTo>
                    <a:pt x="2699498" y="3002309"/>
                  </a:lnTo>
                  <a:lnTo>
                    <a:pt x="0" y="3002309"/>
                  </a:lnTo>
                  <a:lnTo>
                    <a:pt x="300185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a:p>
          </p:txBody>
        </p:sp>
        <p:sp>
          <p:nvSpPr>
            <p:cNvPr id="12" name="Freeform 11"/>
            <p:cNvSpPr/>
            <p:nvPr userDrawn="1"/>
          </p:nvSpPr>
          <p:spPr>
            <a:xfrm>
              <a:off x="6349043" y="1014166"/>
              <a:ext cx="5842957" cy="5843834"/>
            </a:xfrm>
            <a:custGeom>
              <a:avLst/>
              <a:gdLst>
                <a:gd name="connsiteX0" fmla="*/ 5842957 w 5842957"/>
                <a:gd name="connsiteY0" fmla="*/ 0 h 5843834"/>
                <a:gd name="connsiteX1" fmla="*/ 5842957 w 5842957"/>
                <a:gd name="connsiteY1" fmla="*/ 26991 h 5843834"/>
                <a:gd name="connsiteX2" fmla="*/ 5842957 w 5842957"/>
                <a:gd name="connsiteY2" fmla="*/ 2796360 h 5843834"/>
                <a:gd name="connsiteX3" fmla="*/ 2795940 w 5842957"/>
                <a:gd name="connsiteY3" fmla="*/ 5843834 h 5843834"/>
                <a:gd name="connsiteX4" fmla="*/ 0 w 5842957"/>
                <a:gd name="connsiteY4" fmla="*/ 5843834 h 5843834"/>
                <a:gd name="connsiteX5" fmla="*/ 3838183 w 5842957"/>
                <a:gd name="connsiteY5" fmla="*/ 2005075 h 584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957" h="5843834">
                  <a:moveTo>
                    <a:pt x="5842957" y="0"/>
                  </a:moveTo>
                  <a:lnTo>
                    <a:pt x="5842957" y="26991"/>
                  </a:lnTo>
                  <a:lnTo>
                    <a:pt x="5842957" y="2796360"/>
                  </a:lnTo>
                  <a:lnTo>
                    <a:pt x="2795940" y="5843834"/>
                  </a:lnTo>
                  <a:lnTo>
                    <a:pt x="0" y="5843834"/>
                  </a:lnTo>
                  <a:lnTo>
                    <a:pt x="3838183" y="20050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a:p>
          </p:txBody>
        </p:sp>
      </p:grpSp>
      <p:sp>
        <p:nvSpPr>
          <p:cNvPr id="5" name="Footer Placeholder 4"/>
          <p:cNvSpPr>
            <a:spLocks noGrp="1"/>
          </p:cNvSpPr>
          <p:nvPr>
            <p:ph type="ftr" sz="quarter" idx="11"/>
          </p:nvPr>
        </p:nvSpPr>
        <p:spPr/>
        <p:txBody>
          <a:bodyPr/>
          <a:lstStyle>
            <a:lvl1pPr>
              <a:defRPr>
                <a:solidFill>
                  <a:schemeClr val="tx1"/>
                </a:solidFill>
              </a:defRPr>
            </a:lvl1pPr>
          </a:lstStyle>
          <a:p>
            <a:r>
              <a:rPr lang="en-US"/>
              <a:t>© 2018 The Permanente Medical Group</a:t>
            </a:r>
          </a:p>
        </p:txBody>
      </p:sp>
      <p:sp>
        <p:nvSpPr>
          <p:cNvPr id="13" name="Date Placeholder 3"/>
          <p:cNvSpPr>
            <a:spLocks noGrp="1"/>
          </p:cNvSpPr>
          <p:nvPr>
            <p:ph type="dt" sz="half" idx="2"/>
          </p:nvPr>
        </p:nvSpPr>
        <p:spPr>
          <a:xfrm>
            <a:off x="381000" y="6172200"/>
            <a:ext cx="1541444" cy="228600"/>
          </a:xfrm>
          <a:prstGeom prst="rect">
            <a:avLst/>
          </a:prstGeom>
        </p:spPr>
        <p:txBody>
          <a:bodyPr vert="horz" lIns="0" tIns="0" rIns="0" bIns="0" rtlCol="0" anchor="t" anchorCtr="0"/>
          <a:lstStyle>
            <a:lvl1pPr algn="l">
              <a:defRPr sz="1100">
                <a:solidFill>
                  <a:schemeClr val="tx1"/>
                </a:solidFill>
              </a:defRPr>
            </a:lvl1pPr>
          </a:lstStyle>
          <a:p>
            <a:endParaRPr lang="en-US"/>
          </a:p>
        </p:txBody>
      </p:sp>
      <p:sp>
        <p:nvSpPr>
          <p:cNvPr id="2" name="Title 1"/>
          <p:cNvSpPr>
            <a:spLocks noGrp="1"/>
          </p:cNvSpPr>
          <p:nvPr>
            <p:ph type="title"/>
          </p:nvPr>
        </p:nvSpPr>
        <p:spPr>
          <a:xfrm>
            <a:off x="381000" y="2028481"/>
            <a:ext cx="5920648" cy="1286219"/>
          </a:xfrm>
        </p:spPr>
        <p:txBody>
          <a:bodyPr/>
          <a:lstStyle>
            <a:lvl1pPr>
              <a:defRPr>
                <a:solidFill>
                  <a:schemeClr val="accent2"/>
                </a:solidFill>
              </a:defRPr>
            </a:lvl1pPr>
          </a:lstStyle>
          <a:p>
            <a:r>
              <a:rPr lang="en-US"/>
              <a:t>Click to edit Master title style</a:t>
            </a:r>
          </a:p>
        </p:txBody>
      </p:sp>
      <p:sp>
        <p:nvSpPr>
          <p:cNvPr id="14" name="Text Placeholder 5"/>
          <p:cNvSpPr>
            <a:spLocks noGrp="1"/>
          </p:cNvSpPr>
          <p:nvPr>
            <p:ph type="body" sz="quarter" idx="12"/>
          </p:nvPr>
        </p:nvSpPr>
        <p:spPr>
          <a:xfrm>
            <a:off x="381000" y="3867150"/>
            <a:ext cx="4565650" cy="2305050"/>
          </a:xfrm>
          <a:prstGeom prst="rect">
            <a:avLst/>
          </a:prstGeom>
        </p:spPr>
        <p:txBody>
          <a:bodyPr lIns="0" tIns="0" rIns="0" bIns="0"/>
          <a:lstStyle>
            <a:lvl2pPr marL="0">
              <a:defRPr/>
            </a:lvl2pPr>
            <a:lvl3pPr marL="0">
              <a:spcBef>
                <a:spcPts val="0"/>
              </a:spcBef>
              <a:defRPr/>
            </a:lvl3pPr>
            <a:lvl4pPr marL="0">
              <a:spcBef>
                <a:spcPts val="1400"/>
              </a:spcBef>
              <a:defRPr/>
            </a:lvl4pPr>
            <a:lvl5pPr marL="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52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50225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625381"/>
            <a:ext cx="6455664" cy="1489419"/>
          </a:xfrm>
        </p:spPr>
        <p:txBody>
          <a:bodyPr anchor="t" anchorCtr="0"/>
          <a:lstStyle>
            <a:lvl1pPr>
              <a:defRPr>
                <a:solidFill>
                  <a:schemeClr val="tx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 2018 The Permanente Medical Group</a:t>
            </a:r>
          </a:p>
        </p:txBody>
      </p:sp>
    </p:spTree>
    <p:extLst>
      <p:ext uri="{BB962C8B-B14F-4D97-AF65-F5344CB8AC3E}">
        <p14:creationId xmlns:p14="http://schemas.microsoft.com/office/powerpoint/2010/main" val="423675743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230982" y="0"/>
            <a:ext cx="5961017" cy="6858000"/>
          </a:xfrm>
          <a:prstGeom prst="rect">
            <a:avLst/>
          </a:prstGeom>
          <a:solidFill>
            <a:schemeClr val="bg1">
              <a:lumMod val="95000"/>
            </a:schemeClr>
          </a:solidFill>
        </p:spPr>
        <p:txBody>
          <a:bodyPr/>
          <a:lstStyle>
            <a:lvl1pPr>
              <a:defRPr>
                <a:solidFill>
                  <a:schemeClr val="bg1">
                    <a:lumMod val="75000"/>
                  </a:schemeClr>
                </a:solidFill>
              </a:defRPr>
            </a:lvl1pPr>
          </a:lstStyle>
          <a:p>
            <a:r>
              <a:rPr lang="en-US"/>
              <a:t>Click icon to add picture</a:t>
            </a:r>
          </a:p>
        </p:txBody>
      </p:sp>
      <p:sp>
        <p:nvSpPr>
          <p:cNvPr id="7" name="Slide Number Placeholder 6"/>
          <p:cNvSpPr>
            <a:spLocks noGrp="1"/>
          </p:cNvSpPr>
          <p:nvPr>
            <p:ph type="sldNum" sz="quarter" idx="12"/>
          </p:nvPr>
        </p:nvSpPr>
        <p:spPr>
          <a:xfrm>
            <a:off x="381000" y="6457950"/>
            <a:ext cx="228600" cy="228600"/>
          </a:xfrm>
          <a:prstGeom prst="rect">
            <a:avLst/>
          </a:prstGeom>
        </p:spPr>
        <p:txBody>
          <a:bodyPr/>
          <a:lstStyle/>
          <a:p>
            <a:fld id="{06B54077-DDC4-8645-A9B4-3523D661A7EA}" type="slidenum">
              <a:rPr lang="en-US" smtClean="0"/>
              <a:t>‹#›</a:t>
            </a:fld>
            <a:endParaRPr lang="en-US"/>
          </a:p>
        </p:txBody>
      </p:sp>
      <p:sp>
        <p:nvSpPr>
          <p:cNvPr id="6" name="Footer Placeholder 5"/>
          <p:cNvSpPr>
            <a:spLocks noGrp="1"/>
          </p:cNvSpPr>
          <p:nvPr>
            <p:ph type="ftr" sz="quarter" idx="11"/>
          </p:nvPr>
        </p:nvSpPr>
        <p:spPr/>
        <p:txBody>
          <a:bodyPr/>
          <a:lstStyle/>
          <a:p>
            <a:r>
              <a:rPr lang="en-US"/>
              <a:t>© 2018 The Permanente Medical Group</a:t>
            </a:r>
          </a:p>
        </p:txBody>
      </p:sp>
      <p:sp>
        <p:nvSpPr>
          <p:cNvPr id="2" name="Title 1"/>
          <p:cNvSpPr>
            <a:spLocks noGrp="1"/>
          </p:cNvSpPr>
          <p:nvPr>
            <p:ph type="title"/>
          </p:nvPr>
        </p:nvSpPr>
        <p:spPr>
          <a:xfrm>
            <a:off x="381000" y="342901"/>
            <a:ext cx="5577840" cy="716972"/>
          </a:xfrm>
        </p:spPr>
        <p:txBody>
          <a:bodyPr/>
          <a:lstStyle/>
          <a:p>
            <a:r>
              <a:rPr lang="en-US"/>
              <a:t>Click to edit Master title style</a:t>
            </a:r>
          </a:p>
        </p:txBody>
      </p:sp>
      <p:sp>
        <p:nvSpPr>
          <p:cNvPr id="3" name="Content Placeholder 2"/>
          <p:cNvSpPr>
            <a:spLocks noGrp="1"/>
          </p:cNvSpPr>
          <p:nvPr>
            <p:ph sz="half" idx="1"/>
          </p:nvPr>
        </p:nvSpPr>
        <p:spPr>
          <a:xfrm>
            <a:off x="381000" y="1485900"/>
            <a:ext cx="5577840" cy="46910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0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 Angle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81000" y="6457950"/>
            <a:ext cx="228600" cy="228600"/>
          </a:xfrm>
          <a:prstGeom prst="rect">
            <a:avLst/>
          </a:prstGeom>
        </p:spPr>
        <p:txBody>
          <a:bodyPr/>
          <a:lstStyle/>
          <a:p>
            <a:fld id="{06B54077-DDC4-8645-A9B4-3523D661A7EA}" type="slidenum">
              <a:rPr lang="en-US" smtClean="0"/>
              <a:t>‹#›</a:t>
            </a:fld>
            <a:endParaRPr lang="en-US"/>
          </a:p>
        </p:txBody>
      </p:sp>
      <p:sp>
        <p:nvSpPr>
          <p:cNvPr id="5" name="Footer Placeholder 4"/>
          <p:cNvSpPr>
            <a:spLocks noGrp="1"/>
          </p:cNvSpPr>
          <p:nvPr>
            <p:ph type="ftr" sz="quarter" idx="11"/>
          </p:nvPr>
        </p:nvSpPr>
        <p:spPr/>
        <p:txBody>
          <a:bodyPr/>
          <a:lstStyle/>
          <a:p>
            <a:r>
              <a:rPr lang="en-US"/>
              <a:t>© 2018 The Permanente Medical Group</a:t>
            </a:r>
          </a:p>
        </p:txBody>
      </p:sp>
      <p:sp>
        <p:nvSpPr>
          <p:cNvPr id="2" name="Title 1"/>
          <p:cNvSpPr>
            <a:spLocks noGrp="1"/>
          </p:cNvSpPr>
          <p:nvPr>
            <p:ph type="title"/>
          </p:nvPr>
        </p:nvSpPr>
        <p:spPr>
          <a:xfrm>
            <a:off x="381000" y="342901"/>
            <a:ext cx="8640170" cy="716972"/>
          </a:xfrm>
        </p:spPr>
        <p:txBody>
          <a:bodyPr/>
          <a:lstStyle/>
          <a:p>
            <a:r>
              <a:rPr lang="en-US"/>
              <a:t>Click to edit Master title style</a:t>
            </a:r>
          </a:p>
        </p:txBody>
      </p:sp>
      <p:sp>
        <p:nvSpPr>
          <p:cNvPr id="3" name="Content Placeholder 2"/>
          <p:cNvSpPr>
            <a:spLocks noGrp="1"/>
          </p:cNvSpPr>
          <p:nvPr>
            <p:ph idx="1"/>
          </p:nvPr>
        </p:nvSpPr>
        <p:spPr>
          <a:xfrm>
            <a:off x="381000" y="1485900"/>
            <a:ext cx="8288666" cy="4687984"/>
          </a:xfrm>
          <a:custGeom>
            <a:avLst/>
            <a:gdLst>
              <a:gd name="connsiteX0" fmla="*/ 0 w 11430000"/>
              <a:gd name="connsiteY0" fmla="*/ 4686300 h 4686300"/>
              <a:gd name="connsiteX1" fmla="*/ 0 w 11430000"/>
              <a:gd name="connsiteY1" fmla="*/ 0 h 4686300"/>
              <a:gd name="connsiteX2" fmla="*/ 11430000 w 11430000"/>
              <a:gd name="connsiteY2" fmla="*/ 0 h 4686300"/>
              <a:gd name="connsiteX3" fmla="*/ 11430000 w 11430000"/>
              <a:gd name="connsiteY3" fmla="*/ 4686300 h 4686300"/>
              <a:gd name="connsiteX4" fmla="*/ 0 w 11430000"/>
              <a:gd name="connsiteY4" fmla="*/ 4686300 h 4686300"/>
              <a:gd name="connsiteX0" fmla="*/ 0 w 11430000"/>
              <a:gd name="connsiteY0" fmla="*/ 4686300 h 4686300"/>
              <a:gd name="connsiteX1" fmla="*/ 0 w 11430000"/>
              <a:gd name="connsiteY1" fmla="*/ 0 h 4686300"/>
              <a:gd name="connsiteX2" fmla="*/ 6675120 w 11430000"/>
              <a:gd name="connsiteY2" fmla="*/ 0 h 4686300"/>
              <a:gd name="connsiteX3" fmla="*/ 11430000 w 11430000"/>
              <a:gd name="connsiteY3" fmla="*/ 4686300 h 4686300"/>
              <a:gd name="connsiteX4" fmla="*/ 0 w 11430000"/>
              <a:gd name="connsiteY4" fmla="*/ 4686300 h 4686300"/>
              <a:gd name="connsiteX0" fmla="*/ 0 w 6675120"/>
              <a:gd name="connsiteY0" fmla="*/ 4686300 h 4686300"/>
              <a:gd name="connsiteX1" fmla="*/ 0 w 6675120"/>
              <a:gd name="connsiteY1" fmla="*/ 0 h 4686300"/>
              <a:gd name="connsiteX2" fmla="*/ 6675120 w 6675120"/>
              <a:gd name="connsiteY2" fmla="*/ 0 h 4686300"/>
              <a:gd name="connsiteX3" fmla="*/ 3108960 w 6675120"/>
              <a:gd name="connsiteY3" fmla="*/ 4686300 h 4686300"/>
              <a:gd name="connsiteX4" fmla="*/ 0 w 6675120"/>
              <a:gd name="connsiteY4" fmla="*/ 4686300 h 4686300"/>
              <a:gd name="connsiteX0" fmla="*/ 0 w 7972978"/>
              <a:gd name="connsiteY0" fmla="*/ 4686300 h 4686300"/>
              <a:gd name="connsiteX1" fmla="*/ 0 w 7972978"/>
              <a:gd name="connsiteY1" fmla="*/ 0 h 4686300"/>
              <a:gd name="connsiteX2" fmla="*/ 7972978 w 7972978"/>
              <a:gd name="connsiteY2" fmla="*/ 0 h 4686300"/>
              <a:gd name="connsiteX3" fmla="*/ 3108960 w 7972978"/>
              <a:gd name="connsiteY3" fmla="*/ 4686300 h 4686300"/>
              <a:gd name="connsiteX4" fmla="*/ 0 w 7972978"/>
              <a:gd name="connsiteY4" fmla="*/ 4686300 h 4686300"/>
              <a:gd name="connsiteX0" fmla="*/ 0 w 7972978"/>
              <a:gd name="connsiteY0" fmla="*/ 4686300 h 4701048"/>
              <a:gd name="connsiteX1" fmla="*/ 0 w 7972978"/>
              <a:gd name="connsiteY1" fmla="*/ 0 h 4701048"/>
              <a:gd name="connsiteX2" fmla="*/ 7972978 w 7972978"/>
              <a:gd name="connsiteY2" fmla="*/ 0 h 4701048"/>
              <a:gd name="connsiteX3" fmla="*/ 3241696 w 7972978"/>
              <a:gd name="connsiteY3" fmla="*/ 4701048 h 4701048"/>
              <a:gd name="connsiteX4" fmla="*/ 0 w 7972978"/>
              <a:gd name="connsiteY4" fmla="*/ 4686300 h 4701048"/>
              <a:gd name="connsiteX0" fmla="*/ 219491 w 8192469"/>
              <a:gd name="connsiteY0" fmla="*/ 4686300 h 4701048"/>
              <a:gd name="connsiteX1" fmla="*/ 0 w 8192469"/>
              <a:gd name="connsiteY1" fmla="*/ 13062 h 4701048"/>
              <a:gd name="connsiteX2" fmla="*/ 8192469 w 8192469"/>
              <a:gd name="connsiteY2" fmla="*/ 0 h 4701048"/>
              <a:gd name="connsiteX3" fmla="*/ 3461187 w 8192469"/>
              <a:gd name="connsiteY3" fmla="*/ 4701048 h 4701048"/>
              <a:gd name="connsiteX4" fmla="*/ 219491 w 8192469"/>
              <a:gd name="connsiteY4" fmla="*/ 4686300 h 4701048"/>
              <a:gd name="connsiteX0" fmla="*/ 12910 w 8192469"/>
              <a:gd name="connsiteY0" fmla="*/ 4686300 h 4701048"/>
              <a:gd name="connsiteX1" fmla="*/ 0 w 8192469"/>
              <a:gd name="connsiteY1" fmla="*/ 13062 h 4701048"/>
              <a:gd name="connsiteX2" fmla="*/ 8192469 w 8192469"/>
              <a:gd name="connsiteY2" fmla="*/ 0 h 4701048"/>
              <a:gd name="connsiteX3" fmla="*/ 3461187 w 8192469"/>
              <a:gd name="connsiteY3" fmla="*/ 4701048 h 4701048"/>
              <a:gd name="connsiteX4" fmla="*/ 12910 w 8192469"/>
              <a:gd name="connsiteY4" fmla="*/ 4686300 h 4701048"/>
              <a:gd name="connsiteX0" fmla="*/ 12910 w 8192469"/>
              <a:gd name="connsiteY0" fmla="*/ 4686300 h 4727173"/>
              <a:gd name="connsiteX1" fmla="*/ 0 w 8192469"/>
              <a:gd name="connsiteY1" fmla="*/ 13062 h 4727173"/>
              <a:gd name="connsiteX2" fmla="*/ 8192469 w 8192469"/>
              <a:gd name="connsiteY2" fmla="*/ 0 h 4727173"/>
              <a:gd name="connsiteX3" fmla="*/ 3487010 w 8192469"/>
              <a:gd name="connsiteY3" fmla="*/ 4727173 h 4727173"/>
              <a:gd name="connsiteX4" fmla="*/ 12910 w 8192469"/>
              <a:gd name="connsiteY4" fmla="*/ 4686300 h 4727173"/>
              <a:gd name="connsiteX0" fmla="*/ 12910 w 8192469"/>
              <a:gd name="connsiteY0" fmla="*/ 4686300 h 4701047"/>
              <a:gd name="connsiteX1" fmla="*/ 0 w 8192469"/>
              <a:gd name="connsiteY1" fmla="*/ 13062 h 4701047"/>
              <a:gd name="connsiteX2" fmla="*/ 8192469 w 8192469"/>
              <a:gd name="connsiteY2" fmla="*/ 0 h 4701047"/>
              <a:gd name="connsiteX3" fmla="*/ 3499921 w 8192469"/>
              <a:gd name="connsiteY3" fmla="*/ 4701047 h 4701047"/>
              <a:gd name="connsiteX4" fmla="*/ 12910 w 8192469"/>
              <a:gd name="connsiteY4" fmla="*/ 4686300 h 4701047"/>
              <a:gd name="connsiteX0" fmla="*/ 12910 w 8192469"/>
              <a:gd name="connsiteY0" fmla="*/ 4686300 h 4687984"/>
              <a:gd name="connsiteX1" fmla="*/ 0 w 8192469"/>
              <a:gd name="connsiteY1" fmla="*/ 13062 h 4687984"/>
              <a:gd name="connsiteX2" fmla="*/ 8192469 w 8192469"/>
              <a:gd name="connsiteY2" fmla="*/ 0 h 4687984"/>
              <a:gd name="connsiteX3" fmla="*/ 3499921 w 8192469"/>
              <a:gd name="connsiteY3" fmla="*/ 4687984 h 4687984"/>
              <a:gd name="connsiteX4" fmla="*/ 12910 w 8192469"/>
              <a:gd name="connsiteY4" fmla="*/ 4686300 h 468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2469" h="4687984">
                <a:moveTo>
                  <a:pt x="12910" y="4686300"/>
                </a:moveTo>
                <a:cubicBezTo>
                  <a:pt x="8607" y="3128554"/>
                  <a:pt x="4303" y="1570808"/>
                  <a:pt x="0" y="13062"/>
                </a:cubicBezTo>
                <a:lnTo>
                  <a:pt x="8192469" y="0"/>
                </a:lnTo>
                <a:lnTo>
                  <a:pt x="3499921" y="4687984"/>
                </a:lnTo>
                <a:lnTo>
                  <a:pt x="12910" y="4686300"/>
                </a:lnTo>
                <a:close/>
              </a:path>
            </a:pathLst>
          </a:custGeo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hasCustomPrompt="1"/>
          </p:nvPr>
        </p:nvSpPr>
        <p:spPr>
          <a:xfrm>
            <a:off x="3629872" y="0"/>
            <a:ext cx="8562383" cy="6862184"/>
          </a:xfrm>
          <a:custGeom>
            <a:avLst/>
            <a:gdLst>
              <a:gd name="connsiteX0" fmla="*/ 0 w 8839200"/>
              <a:gd name="connsiteY0" fmla="*/ 6858000 h 6858000"/>
              <a:gd name="connsiteX1" fmla="*/ 1714500 w 8839200"/>
              <a:gd name="connsiteY1" fmla="*/ 0 h 6858000"/>
              <a:gd name="connsiteX2" fmla="*/ 7124700 w 8839200"/>
              <a:gd name="connsiteY2" fmla="*/ 0 h 6858000"/>
              <a:gd name="connsiteX3" fmla="*/ 8839200 w 8839200"/>
              <a:gd name="connsiteY3" fmla="*/ 6858000 h 6858000"/>
              <a:gd name="connsiteX4" fmla="*/ 0 w 8839200"/>
              <a:gd name="connsiteY4" fmla="*/ 6858000 h 6858000"/>
              <a:gd name="connsiteX0" fmla="*/ 0 w 8839200"/>
              <a:gd name="connsiteY0" fmla="*/ 6858000 h 6858000"/>
              <a:gd name="connsiteX1" fmla="*/ 1714500 w 8839200"/>
              <a:gd name="connsiteY1" fmla="*/ 0 h 6858000"/>
              <a:gd name="connsiteX2" fmla="*/ 8831580 w 8839200"/>
              <a:gd name="connsiteY2" fmla="*/ 15240 h 6858000"/>
              <a:gd name="connsiteX3" fmla="*/ 8839200 w 8839200"/>
              <a:gd name="connsiteY3" fmla="*/ 6858000 h 6858000"/>
              <a:gd name="connsiteX4" fmla="*/ 0 w 8839200"/>
              <a:gd name="connsiteY4" fmla="*/ 6858000 h 6858000"/>
              <a:gd name="connsiteX0" fmla="*/ 0 w 8839200"/>
              <a:gd name="connsiteY0" fmla="*/ 6858000 h 6858000"/>
              <a:gd name="connsiteX1" fmla="*/ 6911340 w 8839200"/>
              <a:gd name="connsiteY1" fmla="*/ 0 h 6858000"/>
              <a:gd name="connsiteX2" fmla="*/ 8831580 w 8839200"/>
              <a:gd name="connsiteY2" fmla="*/ 15240 h 6858000"/>
              <a:gd name="connsiteX3" fmla="*/ 8839200 w 8839200"/>
              <a:gd name="connsiteY3" fmla="*/ 6858000 h 6858000"/>
              <a:gd name="connsiteX4" fmla="*/ 0 w 8839200"/>
              <a:gd name="connsiteY4" fmla="*/ 6858000 h 6858000"/>
              <a:gd name="connsiteX0" fmla="*/ 0 w 8793480"/>
              <a:gd name="connsiteY0" fmla="*/ 6842760 h 6858000"/>
              <a:gd name="connsiteX1" fmla="*/ 6865620 w 8793480"/>
              <a:gd name="connsiteY1" fmla="*/ 0 h 6858000"/>
              <a:gd name="connsiteX2" fmla="*/ 8785860 w 8793480"/>
              <a:gd name="connsiteY2" fmla="*/ 15240 h 6858000"/>
              <a:gd name="connsiteX3" fmla="*/ 8793480 w 8793480"/>
              <a:gd name="connsiteY3" fmla="*/ 6858000 h 6858000"/>
              <a:gd name="connsiteX4" fmla="*/ 0 w 8793480"/>
              <a:gd name="connsiteY4" fmla="*/ 6842760 h 6858000"/>
              <a:gd name="connsiteX0" fmla="*/ 0 w 8785860"/>
              <a:gd name="connsiteY0" fmla="*/ 6842760 h 6842760"/>
              <a:gd name="connsiteX1" fmla="*/ 6865620 w 8785860"/>
              <a:gd name="connsiteY1" fmla="*/ 0 h 6842760"/>
              <a:gd name="connsiteX2" fmla="*/ 8785860 w 8785860"/>
              <a:gd name="connsiteY2" fmla="*/ 15240 h 6842760"/>
              <a:gd name="connsiteX3" fmla="*/ 8701405 w 8785860"/>
              <a:gd name="connsiteY3" fmla="*/ 6781800 h 6842760"/>
              <a:gd name="connsiteX4" fmla="*/ 0 w 8785860"/>
              <a:gd name="connsiteY4" fmla="*/ 6842760 h 6842760"/>
              <a:gd name="connsiteX0" fmla="*/ 0 w 8793480"/>
              <a:gd name="connsiteY0" fmla="*/ 6842760 h 6854825"/>
              <a:gd name="connsiteX1" fmla="*/ 6865620 w 8793480"/>
              <a:gd name="connsiteY1" fmla="*/ 0 h 6854825"/>
              <a:gd name="connsiteX2" fmla="*/ 8785860 w 8793480"/>
              <a:gd name="connsiteY2" fmla="*/ 15240 h 6854825"/>
              <a:gd name="connsiteX3" fmla="*/ 8793480 w 8793480"/>
              <a:gd name="connsiteY3" fmla="*/ 6854825 h 6854825"/>
              <a:gd name="connsiteX4" fmla="*/ 0 w 8793480"/>
              <a:gd name="connsiteY4" fmla="*/ 6842760 h 6854825"/>
              <a:gd name="connsiteX0" fmla="*/ 0 w 8795385"/>
              <a:gd name="connsiteY0" fmla="*/ 6843395 h 6855460"/>
              <a:gd name="connsiteX1" fmla="*/ 6865620 w 8795385"/>
              <a:gd name="connsiteY1" fmla="*/ 635 h 6855460"/>
              <a:gd name="connsiteX2" fmla="*/ 8795385 w 8795385"/>
              <a:gd name="connsiteY2" fmla="*/ 0 h 6855460"/>
              <a:gd name="connsiteX3" fmla="*/ 8793480 w 8795385"/>
              <a:gd name="connsiteY3" fmla="*/ 6855460 h 6855460"/>
              <a:gd name="connsiteX4" fmla="*/ 0 w 8795385"/>
              <a:gd name="connsiteY4" fmla="*/ 6843395 h 6855460"/>
              <a:gd name="connsiteX0" fmla="*/ 0 w 8795385"/>
              <a:gd name="connsiteY0" fmla="*/ 6843395 h 6843395"/>
              <a:gd name="connsiteX1" fmla="*/ 6865620 w 8795385"/>
              <a:gd name="connsiteY1" fmla="*/ 635 h 6843395"/>
              <a:gd name="connsiteX2" fmla="*/ 8795385 w 8795385"/>
              <a:gd name="connsiteY2" fmla="*/ 0 h 6843395"/>
              <a:gd name="connsiteX3" fmla="*/ 7982319 w 8795385"/>
              <a:gd name="connsiteY3" fmla="*/ 6840712 h 6843395"/>
              <a:gd name="connsiteX4" fmla="*/ 0 w 8795385"/>
              <a:gd name="connsiteY4" fmla="*/ 6843395 h 6843395"/>
              <a:gd name="connsiteX0" fmla="*/ 0 w 8220198"/>
              <a:gd name="connsiteY0" fmla="*/ 6858143 h 6858143"/>
              <a:gd name="connsiteX1" fmla="*/ 6865620 w 8220198"/>
              <a:gd name="connsiteY1" fmla="*/ 15383 h 6858143"/>
              <a:gd name="connsiteX2" fmla="*/ 8220198 w 8220198"/>
              <a:gd name="connsiteY2" fmla="*/ 0 h 6858143"/>
              <a:gd name="connsiteX3" fmla="*/ 7982319 w 8220198"/>
              <a:gd name="connsiteY3" fmla="*/ 6855460 h 6858143"/>
              <a:gd name="connsiteX4" fmla="*/ 0 w 8220198"/>
              <a:gd name="connsiteY4" fmla="*/ 6858143 h 6858143"/>
              <a:gd name="connsiteX0" fmla="*/ 0 w 8474688"/>
              <a:gd name="connsiteY0" fmla="*/ 6858143 h 6873045"/>
              <a:gd name="connsiteX1" fmla="*/ 6865620 w 8474688"/>
              <a:gd name="connsiteY1" fmla="*/ 15383 h 6873045"/>
              <a:gd name="connsiteX2" fmla="*/ 8220198 w 8474688"/>
              <a:gd name="connsiteY2" fmla="*/ 0 h 6873045"/>
              <a:gd name="connsiteX3" fmla="*/ 8474688 w 8474688"/>
              <a:gd name="connsiteY3" fmla="*/ 6873045 h 6873045"/>
              <a:gd name="connsiteX4" fmla="*/ 0 w 8474688"/>
              <a:gd name="connsiteY4" fmla="*/ 6858143 h 6873045"/>
              <a:gd name="connsiteX0" fmla="*/ 0 w 8489828"/>
              <a:gd name="connsiteY0" fmla="*/ 6842760 h 6857662"/>
              <a:gd name="connsiteX1" fmla="*/ 6865620 w 8489828"/>
              <a:gd name="connsiteY1" fmla="*/ 0 h 6857662"/>
              <a:gd name="connsiteX2" fmla="*/ 8489828 w 8489828"/>
              <a:gd name="connsiteY2" fmla="*/ 2202 h 6857662"/>
              <a:gd name="connsiteX3" fmla="*/ 8474688 w 8489828"/>
              <a:gd name="connsiteY3" fmla="*/ 6857662 h 6857662"/>
              <a:gd name="connsiteX4" fmla="*/ 0 w 8489828"/>
              <a:gd name="connsiteY4" fmla="*/ 6842760 h 6857662"/>
              <a:gd name="connsiteX0" fmla="*/ 0 w 8475910"/>
              <a:gd name="connsiteY0" fmla="*/ 6842760 h 6857662"/>
              <a:gd name="connsiteX1" fmla="*/ 6865620 w 8475910"/>
              <a:gd name="connsiteY1" fmla="*/ 0 h 6857662"/>
              <a:gd name="connsiteX2" fmla="*/ 8472243 w 8475910"/>
              <a:gd name="connsiteY2" fmla="*/ 2202 h 6857662"/>
              <a:gd name="connsiteX3" fmla="*/ 8474688 w 8475910"/>
              <a:gd name="connsiteY3" fmla="*/ 6857662 h 6857662"/>
              <a:gd name="connsiteX4" fmla="*/ 0 w 8475910"/>
              <a:gd name="connsiteY4" fmla="*/ 6842760 h 6857662"/>
              <a:gd name="connsiteX0" fmla="*/ 0 w 8483967"/>
              <a:gd name="connsiteY0" fmla="*/ 6842760 h 6857662"/>
              <a:gd name="connsiteX1" fmla="*/ 6865620 w 8483967"/>
              <a:gd name="connsiteY1" fmla="*/ 0 h 6857662"/>
              <a:gd name="connsiteX2" fmla="*/ 8483967 w 8483967"/>
              <a:gd name="connsiteY2" fmla="*/ 8064 h 6857662"/>
              <a:gd name="connsiteX3" fmla="*/ 8474688 w 8483967"/>
              <a:gd name="connsiteY3" fmla="*/ 6857662 h 6857662"/>
              <a:gd name="connsiteX4" fmla="*/ 0 w 8483967"/>
              <a:gd name="connsiteY4" fmla="*/ 6842760 h 6857662"/>
              <a:gd name="connsiteX0" fmla="*/ 0 w 8483967"/>
              <a:gd name="connsiteY0" fmla="*/ 6842760 h 6857662"/>
              <a:gd name="connsiteX1" fmla="*/ 6865620 w 8483967"/>
              <a:gd name="connsiteY1" fmla="*/ 0 h 6857662"/>
              <a:gd name="connsiteX2" fmla="*/ 8483967 w 8483967"/>
              <a:gd name="connsiteY2" fmla="*/ 2203 h 6857662"/>
              <a:gd name="connsiteX3" fmla="*/ 8474688 w 8483967"/>
              <a:gd name="connsiteY3" fmla="*/ 6857662 h 6857662"/>
              <a:gd name="connsiteX4" fmla="*/ 0 w 8483967"/>
              <a:gd name="connsiteY4" fmla="*/ 6842760 h 6857662"/>
              <a:gd name="connsiteX0" fmla="*/ 0 w 8483967"/>
              <a:gd name="connsiteY0" fmla="*/ 6842760 h 6857662"/>
              <a:gd name="connsiteX1" fmla="*/ 6865620 w 8483967"/>
              <a:gd name="connsiteY1" fmla="*/ 0 h 6857662"/>
              <a:gd name="connsiteX2" fmla="*/ 8483967 w 8483967"/>
              <a:gd name="connsiteY2" fmla="*/ 2203 h 6857662"/>
              <a:gd name="connsiteX3" fmla="*/ 8480550 w 8483967"/>
              <a:gd name="connsiteY3" fmla="*/ 6857662 h 6857662"/>
              <a:gd name="connsiteX4" fmla="*/ 0 w 8483967"/>
              <a:gd name="connsiteY4" fmla="*/ 6842760 h 6857662"/>
              <a:gd name="connsiteX0" fmla="*/ 0 w 8487633"/>
              <a:gd name="connsiteY0" fmla="*/ 6842760 h 6857662"/>
              <a:gd name="connsiteX1" fmla="*/ 6865620 w 8487633"/>
              <a:gd name="connsiteY1" fmla="*/ 0 h 6857662"/>
              <a:gd name="connsiteX2" fmla="*/ 8483967 w 8487633"/>
              <a:gd name="connsiteY2" fmla="*/ 2203 h 6857662"/>
              <a:gd name="connsiteX3" fmla="*/ 8486411 w 8487633"/>
              <a:gd name="connsiteY3" fmla="*/ 6857662 h 6857662"/>
              <a:gd name="connsiteX4" fmla="*/ 0 w 8487633"/>
              <a:gd name="connsiteY4" fmla="*/ 6842760 h 6857662"/>
              <a:gd name="connsiteX0" fmla="*/ 0 w 8487296"/>
              <a:gd name="connsiteY0" fmla="*/ 6842760 h 6857662"/>
              <a:gd name="connsiteX1" fmla="*/ 6865620 w 8487296"/>
              <a:gd name="connsiteY1" fmla="*/ 0 h 6857662"/>
              <a:gd name="connsiteX2" fmla="*/ 8478106 w 8487296"/>
              <a:gd name="connsiteY2" fmla="*/ 2203 h 6857662"/>
              <a:gd name="connsiteX3" fmla="*/ 8486411 w 8487296"/>
              <a:gd name="connsiteY3" fmla="*/ 6857662 h 6857662"/>
              <a:gd name="connsiteX4" fmla="*/ 0 w 8487296"/>
              <a:gd name="connsiteY4" fmla="*/ 6842760 h 6857662"/>
              <a:gd name="connsiteX0" fmla="*/ 0 w 8487633"/>
              <a:gd name="connsiteY0" fmla="*/ 6842760 h 6857662"/>
              <a:gd name="connsiteX1" fmla="*/ 6865620 w 8487633"/>
              <a:gd name="connsiteY1" fmla="*/ 0 h 6857662"/>
              <a:gd name="connsiteX2" fmla="*/ 8483968 w 8487633"/>
              <a:gd name="connsiteY2" fmla="*/ 2203 h 6857662"/>
              <a:gd name="connsiteX3" fmla="*/ 8486411 w 8487633"/>
              <a:gd name="connsiteY3" fmla="*/ 6857662 h 6857662"/>
              <a:gd name="connsiteX4" fmla="*/ 0 w 8487633"/>
              <a:gd name="connsiteY4" fmla="*/ 6842760 h 6857662"/>
              <a:gd name="connsiteX0" fmla="*/ 0 w 8488281"/>
              <a:gd name="connsiteY0" fmla="*/ 6842760 h 6857662"/>
              <a:gd name="connsiteX1" fmla="*/ 6865620 w 8488281"/>
              <a:gd name="connsiteY1" fmla="*/ 0 h 6857662"/>
              <a:gd name="connsiteX2" fmla="*/ 8483968 w 8488281"/>
              <a:gd name="connsiteY2" fmla="*/ 2203 h 6857662"/>
              <a:gd name="connsiteX3" fmla="*/ 8486411 w 8488281"/>
              <a:gd name="connsiteY3" fmla="*/ 6857662 h 6857662"/>
              <a:gd name="connsiteX4" fmla="*/ 0 w 8488281"/>
              <a:gd name="connsiteY4" fmla="*/ 6842760 h 6857662"/>
              <a:gd name="connsiteX0" fmla="*/ 0 w 8484011"/>
              <a:gd name="connsiteY0" fmla="*/ 6842760 h 6869385"/>
              <a:gd name="connsiteX1" fmla="*/ 6865620 w 8484011"/>
              <a:gd name="connsiteY1" fmla="*/ 0 h 6869385"/>
              <a:gd name="connsiteX2" fmla="*/ 8483968 w 8484011"/>
              <a:gd name="connsiteY2" fmla="*/ 2203 h 6869385"/>
              <a:gd name="connsiteX3" fmla="*/ 8468826 w 8484011"/>
              <a:gd name="connsiteY3" fmla="*/ 6869385 h 6869385"/>
              <a:gd name="connsiteX4" fmla="*/ 0 w 8484011"/>
              <a:gd name="connsiteY4" fmla="*/ 6842760 h 6869385"/>
              <a:gd name="connsiteX0" fmla="*/ 0 w 8484054"/>
              <a:gd name="connsiteY0" fmla="*/ 6842760 h 6875247"/>
              <a:gd name="connsiteX1" fmla="*/ 6865620 w 8484054"/>
              <a:gd name="connsiteY1" fmla="*/ 0 h 6875247"/>
              <a:gd name="connsiteX2" fmla="*/ 8483968 w 8484054"/>
              <a:gd name="connsiteY2" fmla="*/ 2203 h 6875247"/>
              <a:gd name="connsiteX3" fmla="*/ 8474688 w 8484054"/>
              <a:gd name="connsiteY3" fmla="*/ 6875247 h 6875247"/>
              <a:gd name="connsiteX4" fmla="*/ 0 w 8484054"/>
              <a:gd name="connsiteY4" fmla="*/ 6842760 h 6875247"/>
              <a:gd name="connsiteX0" fmla="*/ 0 w 8484575"/>
              <a:gd name="connsiteY0" fmla="*/ 6842760 h 6875247"/>
              <a:gd name="connsiteX1" fmla="*/ 6865620 w 8484575"/>
              <a:gd name="connsiteY1" fmla="*/ 0 h 6875247"/>
              <a:gd name="connsiteX2" fmla="*/ 8483968 w 8484575"/>
              <a:gd name="connsiteY2" fmla="*/ 2203 h 6875247"/>
              <a:gd name="connsiteX3" fmla="*/ 8480550 w 8484575"/>
              <a:gd name="connsiteY3" fmla="*/ 6875247 h 6875247"/>
              <a:gd name="connsiteX4" fmla="*/ 0 w 8484575"/>
              <a:gd name="connsiteY4" fmla="*/ 6842760 h 6875247"/>
              <a:gd name="connsiteX0" fmla="*/ 0 w 8497638"/>
              <a:gd name="connsiteY0" fmla="*/ 6816635 h 6875247"/>
              <a:gd name="connsiteX1" fmla="*/ 6878683 w 8497638"/>
              <a:gd name="connsiteY1" fmla="*/ 0 h 6875247"/>
              <a:gd name="connsiteX2" fmla="*/ 8497031 w 8497638"/>
              <a:gd name="connsiteY2" fmla="*/ 2203 h 6875247"/>
              <a:gd name="connsiteX3" fmla="*/ 8493613 w 8497638"/>
              <a:gd name="connsiteY3" fmla="*/ 6875247 h 6875247"/>
              <a:gd name="connsiteX4" fmla="*/ 0 w 8497638"/>
              <a:gd name="connsiteY4" fmla="*/ 6816635 h 6875247"/>
              <a:gd name="connsiteX0" fmla="*/ 0 w 8562952"/>
              <a:gd name="connsiteY0" fmla="*/ 6855824 h 6875247"/>
              <a:gd name="connsiteX1" fmla="*/ 6943997 w 8562952"/>
              <a:gd name="connsiteY1" fmla="*/ 0 h 6875247"/>
              <a:gd name="connsiteX2" fmla="*/ 8562345 w 8562952"/>
              <a:gd name="connsiteY2" fmla="*/ 2203 h 6875247"/>
              <a:gd name="connsiteX3" fmla="*/ 8558927 w 8562952"/>
              <a:gd name="connsiteY3" fmla="*/ 6875247 h 6875247"/>
              <a:gd name="connsiteX4" fmla="*/ 0 w 8562952"/>
              <a:gd name="connsiteY4" fmla="*/ 6855824 h 6875247"/>
              <a:gd name="connsiteX0" fmla="*/ 0 w 8562383"/>
              <a:gd name="connsiteY0" fmla="*/ 6855824 h 6862184"/>
              <a:gd name="connsiteX1" fmla="*/ 6943997 w 8562383"/>
              <a:gd name="connsiteY1" fmla="*/ 0 h 6862184"/>
              <a:gd name="connsiteX2" fmla="*/ 8562345 w 8562383"/>
              <a:gd name="connsiteY2" fmla="*/ 2203 h 6862184"/>
              <a:gd name="connsiteX3" fmla="*/ 8545865 w 8562383"/>
              <a:gd name="connsiteY3" fmla="*/ 6862184 h 6862184"/>
              <a:gd name="connsiteX4" fmla="*/ 0 w 8562383"/>
              <a:gd name="connsiteY4" fmla="*/ 6855824 h 686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383" h="6862184">
                <a:moveTo>
                  <a:pt x="0" y="6855824"/>
                </a:moveTo>
                <a:lnTo>
                  <a:pt x="6943997" y="0"/>
                </a:lnTo>
                <a:lnTo>
                  <a:pt x="8562345" y="2203"/>
                </a:lnTo>
                <a:cubicBezTo>
                  <a:pt x="8563159" y="2328387"/>
                  <a:pt x="8550912" y="4577031"/>
                  <a:pt x="8545865" y="6862184"/>
                </a:cubicBezTo>
                <a:lnTo>
                  <a:pt x="0" y="6855824"/>
                </a:lnTo>
                <a:close/>
              </a:path>
            </a:pathLst>
          </a:custGeom>
          <a:solidFill>
            <a:schemeClr val="bg1">
              <a:lumMod val="95000"/>
            </a:schemeClr>
          </a:solidFill>
          <a:ln>
            <a:noFill/>
          </a:ln>
        </p:spPr>
        <p:txBody>
          <a:bodyPr/>
          <a:lstStyle>
            <a:lvl1pPr>
              <a:defRPr>
                <a:solidFill>
                  <a:schemeClr val="bg1">
                    <a:lumMod val="75000"/>
                  </a:schemeClr>
                </a:solidFill>
              </a:defRPr>
            </a:lvl1pPr>
          </a:lstStyle>
          <a:p>
            <a:r>
              <a:rPr lang="en-US"/>
              <a:t>Click icon to add picture</a:t>
            </a:r>
          </a:p>
        </p:txBody>
      </p:sp>
    </p:spTree>
    <p:extLst>
      <p:ext uri="{BB962C8B-B14F-4D97-AF65-F5344CB8AC3E}">
        <p14:creationId xmlns:p14="http://schemas.microsoft.com/office/powerpoint/2010/main" val="136090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5">
    <p:spTree>
      <p:nvGrpSpPr>
        <p:cNvPr id="1" name=""/>
        <p:cNvGrpSpPr/>
        <p:nvPr/>
      </p:nvGrpSpPr>
      <p:grpSpPr>
        <a:xfrm>
          <a:off x="0" y="0"/>
          <a:ext cx="0" cy="0"/>
          <a:chOff x="0" y="0"/>
          <a:chExt cx="0" cy="0"/>
        </a:xfrm>
      </p:grpSpPr>
      <p:sp>
        <p:nvSpPr>
          <p:cNvPr id="12" name="Freeform 11"/>
          <p:cNvSpPr/>
          <p:nvPr userDrawn="1"/>
        </p:nvSpPr>
        <p:spPr>
          <a:xfrm>
            <a:off x="3525962" y="-1810"/>
            <a:ext cx="8666038" cy="6859811"/>
          </a:xfrm>
          <a:custGeom>
            <a:avLst/>
            <a:gdLst>
              <a:gd name="connsiteX0" fmla="*/ 6859811 w 8666038"/>
              <a:gd name="connsiteY0" fmla="*/ 0 h 6859811"/>
              <a:gd name="connsiteX1" fmla="*/ 8666038 w 8666038"/>
              <a:gd name="connsiteY1" fmla="*/ 1806227 h 6859811"/>
              <a:gd name="connsiteX2" fmla="*/ 8666038 w 8666038"/>
              <a:gd name="connsiteY2" fmla="*/ 6859811 h 6859811"/>
              <a:gd name="connsiteX3" fmla="*/ 0 w 8666038"/>
              <a:gd name="connsiteY3" fmla="*/ 6859811 h 6859811"/>
              <a:gd name="connsiteX4" fmla="*/ 6859811 w 8666038"/>
              <a:gd name="connsiteY4" fmla="*/ 0 h 685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038" h="6859811">
                <a:moveTo>
                  <a:pt x="6859811" y="0"/>
                </a:moveTo>
                <a:lnTo>
                  <a:pt x="8666038" y="1806227"/>
                </a:lnTo>
                <a:lnTo>
                  <a:pt x="8666038" y="6859811"/>
                </a:lnTo>
                <a:lnTo>
                  <a:pt x="0" y="6859811"/>
                </a:lnTo>
                <a:lnTo>
                  <a:pt x="685981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3" name="Slide Number Placeholder 2"/>
          <p:cNvSpPr>
            <a:spLocks noGrp="1"/>
          </p:cNvSpPr>
          <p:nvPr>
            <p:ph type="sldNum" sz="quarter" idx="10"/>
          </p:nvPr>
        </p:nvSpPr>
        <p:spPr/>
        <p:txBody>
          <a:bodyPr/>
          <a:lstStyle/>
          <a:p>
            <a:fld id="{06B54077-DDC4-8645-A9B4-3523D661A7EA}" type="slidenum">
              <a:rPr lang="en-US" smtClean="0"/>
              <a:pPr/>
              <a:t>‹#›</a:t>
            </a:fld>
            <a:endParaRPr lang="en-US"/>
          </a:p>
        </p:txBody>
      </p:sp>
      <p:sp>
        <p:nvSpPr>
          <p:cNvPr id="4" name="Footer Placeholder 3"/>
          <p:cNvSpPr>
            <a:spLocks noGrp="1"/>
          </p:cNvSpPr>
          <p:nvPr>
            <p:ph type="ftr" sz="quarter" idx="11"/>
          </p:nvPr>
        </p:nvSpPr>
        <p:spPr/>
        <p:txBody>
          <a:bodyPr/>
          <a:lstStyle>
            <a:lvl1pPr>
              <a:defRPr/>
            </a:lvl1pPr>
          </a:lstStyle>
          <a:p>
            <a:r>
              <a:rPr lang="en-US"/>
              <a:t>© 2018 The Permanente Medical Group</a:t>
            </a:r>
          </a:p>
        </p:txBody>
      </p:sp>
      <p:sp>
        <p:nvSpPr>
          <p:cNvPr id="2" name="Title 1"/>
          <p:cNvSpPr>
            <a:spLocks noGrp="1"/>
          </p:cNvSpPr>
          <p:nvPr>
            <p:ph type="title"/>
          </p:nvPr>
        </p:nvSpPr>
        <p:spPr>
          <a:xfrm>
            <a:off x="380999" y="342900"/>
            <a:ext cx="7086600" cy="1556238"/>
          </a:xfrm>
        </p:spPr>
        <p:txBody>
          <a:bodyPr/>
          <a:lstStyle/>
          <a:p>
            <a:r>
              <a:rPr lang="en-US"/>
              <a:t>Click to edit Master title style</a:t>
            </a:r>
          </a:p>
        </p:txBody>
      </p:sp>
      <p:pic>
        <p:nvPicPr>
          <p:cNvPr id="7" name="Picture 6">
            <a:extLst>
              <a:ext uri="{FF2B5EF4-FFF2-40B4-BE49-F238E27FC236}">
                <a16:creationId xmlns:a16="http://schemas.microsoft.com/office/drawing/2014/main" id="{495065D9-1703-F148-A213-FEB9750713EA}"/>
              </a:ext>
            </a:extLst>
          </p:cNvPr>
          <p:cNvPicPr>
            <a:picLocks noChangeAspect="1"/>
          </p:cNvPicPr>
          <p:nvPr userDrawn="1"/>
        </p:nvPicPr>
        <p:blipFill>
          <a:blip r:embed="rId2"/>
          <a:stretch>
            <a:fillRect/>
          </a:stretch>
        </p:blipFill>
        <p:spPr>
          <a:xfrm>
            <a:off x="10427934" y="6347731"/>
            <a:ext cx="1472366" cy="242220"/>
          </a:xfrm>
          <a:prstGeom prst="rect">
            <a:avLst/>
          </a:prstGeom>
        </p:spPr>
      </p:pic>
    </p:spTree>
    <p:extLst>
      <p:ext uri="{BB962C8B-B14F-4D97-AF65-F5344CB8AC3E}">
        <p14:creationId xmlns:p14="http://schemas.microsoft.com/office/powerpoint/2010/main" val="303013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2-Column">
    <p:spTree>
      <p:nvGrpSpPr>
        <p:cNvPr id="1" name=""/>
        <p:cNvGrpSpPr/>
        <p:nvPr/>
      </p:nvGrpSpPr>
      <p:grpSpPr>
        <a:xfrm>
          <a:off x="0" y="0"/>
          <a:ext cx="0" cy="0"/>
          <a:chOff x="0" y="0"/>
          <a:chExt cx="0" cy="0"/>
        </a:xfrm>
      </p:grpSpPr>
      <p:sp>
        <p:nvSpPr>
          <p:cNvPr id="10" name="Freeform 9"/>
          <p:cNvSpPr/>
          <p:nvPr userDrawn="1"/>
        </p:nvSpPr>
        <p:spPr>
          <a:xfrm>
            <a:off x="0" y="6391072"/>
            <a:ext cx="4052246" cy="466928"/>
          </a:xfrm>
          <a:custGeom>
            <a:avLst/>
            <a:gdLst>
              <a:gd name="connsiteX0" fmla="*/ 0 w 4052246"/>
              <a:gd name="connsiteY0" fmla="*/ 0 h 466928"/>
              <a:gd name="connsiteX1" fmla="*/ 4052246 w 4052246"/>
              <a:gd name="connsiteY1" fmla="*/ 0 h 466928"/>
              <a:gd name="connsiteX2" fmla="*/ 3582073 w 4052246"/>
              <a:gd name="connsiteY2" fmla="*/ 466928 h 466928"/>
              <a:gd name="connsiteX3" fmla="*/ 0 w 4052246"/>
              <a:gd name="connsiteY3" fmla="*/ 466928 h 466928"/>
              <a:gd name="connsiteX4" fmla="*/ 0 w 4052246"/>
              <a:gd name="connsiteY4" fmla="*/ 0 h 46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2246" h="466928">
                <a:moveTo>
                  <a:pt x="0" y="0"/>
                </a:moveTo>
                <a:lnTo>
                  <a:pt x="4052246" y="0"/>
                </a:lnTo>
                <a:lnTo>
                  <a:pt x="3582073" y="466928"/>
                </a:lnTo>
                <a:lnTo>
                  <a:pt x="0" y="46692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9634955" y="0"/>
            <a:ext cx="2557045" cy="405062"/>
          </a:xfrm>
          <a:custGeom>
            <a:avLst/>
            <a:gdLst>
              <a:gd name="connsiteX0" fmla="*/ 407877 w 2557045"/>
              <a:gd name="connsiteY0" fmla="*/ 0 h 405062"/>
              <a:gd name="connsiteX1" fmla="*/ 2557045 w 2557045"/>
              <a:gd name="connsiteY1" fmla="*/ 0 h 405062"/>
              <a:gd name="connsiteX2" fmla="*/ 2557045 w 2557045"/>
              <a:gd name="connsiteY2" fmla="*/ 405062 h 405062"/>
              <a:gd name="connsiteX3" fmla="*/ 0 w 2557045"/>
              <a:gd name="connsiteY3" fmla="*/ 405062 h 405062"/>
              <a:gd name="connsiteX4" fmla="*/ 407877 w 2557045"/>
              <a:gd name="connsiteY4" fmla="*/ 0 h 405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045" h="405062">
                <a:moveTo>
                  <a:pt x="407877" y="0"/>
                </a:moveTo>
                <a:lnTo>
                  <a:pt x="2557045" y="0"/>
                </a:lnTo>
                <a:lnTo>
                  <a:pt x="2557045" y="405062"/>
                </a:lnTo>
                <a:lnTo>
                  <a:pt x="0" y="405062"/>
                </a:lnTo>
                <a:lnTo>
                  <a:pt x="40787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6B54077-DDC4-8645-A9B4-3523D661A7EA}" type="slidenum">
              <a:rPr lang="en-US" smtClean="0"/>
              <a:t>‹#›</a:t>
            </a:fld>
            <a:endParaRPr lang="en-US"/>
          </a:p>
        </p:txBody>
      </p:sp>
      <p:sp>
        <p:nvSpPr>
          <p:cNvPr id="6" name="Footer Placeholder 5"/>
          <p:cNvSpPr>
            <a:spLocks noGrp="1"/>
          </p:cNvSpPr>
          <p:nvPr>
            <p:ph type="ftr" sz="quarter" idx="11"/>
          </p:nvPr>
        </p:nvSpPr>
        <p:spPr/>
        <p:txBody>
          <a:bodyPr/>
          <a:lstStyle>
            <a:lvl1pPr>
              <a:defRPr/>
            </a:lvl1pPr>
          </a:lstStyle>
          <a:p>
            <a:r>
              <a:rPr lang="en-US"/>
              <a:t>© 2018 The Permanente Medical Group</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85900"/>
            <a:ext cx="557784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3160" y="1481137"/>
            <a:ext cx="557784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930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ign Off 2">
    <p:bg>
      <p:bgPr>
        <a:solidFill>
          <a:schemeClr val="accent2"/>
        </a:solidFill>
        <a:effectLst/>
      </p:bgPr>
    </p:bg>
    <p:spTree>
      <p:nvGrpSpPr>
        <p:cNvPr id="1" name=""/>
        <p:cNvGrpSpPr/>
        <p:nvPr/>
      </p:nvGrpSpPr>
      <p:grpSpPr>
        <a:xfrm>
          <a:off x="0" y="0"/>
          <a:ext cx="0" cy="0"/>
          <a:chOff x="0" y="0"/>
          <a:chExt cx="0" cy="0"/>
        </a:xfrm>
      </p:grpSpPr>
      <p:sp>
        <p:nvSpPr>
          <p:cNvPr id="10" name="Freeform 9"/>
          <p:cNvSpPr/>
          <p:nvPr userDrawn="1"/>
        </p:nvSpPr>
        <p:spPr>
          <a:xfrm>
            <a:off x="2064775" y="0"/>
            <a:ext cx="8052620" cy="6858000"/>
          </a:xfrm>
          <a:custGeom>
            <a:avLst/>
            <a:gdLst>
              <a:gd name="connsiteX0" fmla="*/ 1904552 w 8052620"/>
              <a:gd name="connsiteY0" fmla="*/ 0 h 6858000"/>
              <a:gd name="connsiteX1" fmla="*/ 6148069 w 8052620"/>
              <a:gd name="connsiteY1" fmla="*/ 0 h 6858000"/>
              <a:gd name="connsiteX2" fmla="*/ 6277458 w 8052620"/>
              <a:gd name="connsiteY2" fmla="*/ 82950 h 6858000"/>
              <a:gd name="connsiteX3" fmla="*/ 8052620 w 8052620"/>
              <a:gd name="connsiteY3" fmla="*/ 3421630 h 6858000"/>
              <a:gd name="connsiteX4" fmla="*/ 6277458 w 8052620"/>
              <a:gd name="connsiteY4" fmla="*/ 6760310 h 6858000"/>
              <a:gd name="connsiteX5" fmla="*/ 6125076 w 8052620"/>
              <a:gd name="connsiteY5" fmla="*/ 6858000 h 6858000"/>
              <a:gd name="connsiteX6" fmla="*/ 1927544 w 8052620"/>
              <a:gd name="connsiteY6" fmla="*/ 6858000 h 6858000"/>
              <a:gd name="connsiteX7" fmla="*/ 1775162 w 8052620"/>
              <a:gd name="connsiteY7" fmla="*/ 6760310 h 6858000"/>
              <a:gd name="connsiteX8" fmla="*/ 0 w 8052620"/>
              <a:gd name="connsiteY8" fmla="*/ 3421630 h 6858000"/>
              <a:gd name="connsiteX9" fmla="*/ 1775162 w 8052620"/>
              <a:gd name="connsiteY9" fmla="*/ 82950 h 6858000"/>
              <a:gd name="connsiteX10" fmla="*/ 1904552 w 805262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2620" h="6858000">
                <a:moveTo>
                  <a:pt x="1904552" y="0"/>
                </a:moveTo>
                <a:lnTo>
                  <a:pt x="6148069" y="0"/>
                </a:lnTo>
                <a:lnTo>
                  <a:pt x="6277458" y="82950"/>
                </a:lnTo>
                <a:cubicBezTo>
                  <a:pt x="7348464" y="806507"/>
                  <a:pt x="8052620" y="2031836"/>
                  <a:pt x="8052620" y="3421630"/>
                </a:cubicBezTo>
                <a:cubicBezTo>
                  <a:pt x="8052620" y="4811424"/>
                  <a:pt x="7348464" y="6036752"/>
                  <a:pt x="6277458" y="6760310"/>
                </a:cubicBezTo>
                <a:lnTo>
                  <a:pt x="6125076" y="6858000"/>
                </a:lnTo>
                <a:lnTo>
                  <a:pt x="1927544" y="6858000"/>
                </a:lnTo>
                <a:lnTo>
                  <a:pt x="1775162" y="6760310"/>
                </a:lnTo>
                <a:cubicBezTo>
                  <a:pt x="704156" y="6036752"/>
                  <a:pt x="0" y="4811424"/>
                  <a:pt x="0" y="3421630"/>
                </a:cubicBezTo>
                <a:cubicBezTo>
                  <a:pt x="0" y="2031836"/>
                  <a:pt x="704156" y="806507"/>
                  <a:pt x="1775162" y="82950"/>
                </a:cubicBezTo>
                <a:lnTo>
                  <a:pt x="1904552"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2580967" y="3182299"/>
            <a:ext cx="7049729" cy="814516"/>
          </a:xfrm>
        </p:spPr>
        <p:txBody>
          <a:bodyPr>
            <a:normAutofit/>
          </a:bodyPr>
          <a:lstStyle>
            <a:lvl1pPr algn="ctr">
              <a:defRPr sz="2400" b="1">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spTree>
    <p:extLst>
      <p:ext uri="{BB962C8B-B14F-4D97-AF65-F5344CB8AC3E}">
        <p14:creationId xmlns:p14="http://schemas.microsoft.com/office/powerpoint/2010/main" val="825813240"/>
      </p:ext>
    </p:extLst>
  </p:cSld>
  <p:clrMapOvr>
    <a:masterClrMapping/>
  </p:clrMapOvr>
  <p:transition spd="slow">
    <p:push dir="u"/>
  </p:transition>
  <p:extLst>
    <p:ext uri="{DCECCB84-F9BA-43D5-87BE-67443E8EF086}">
      <p15:sldGuideLst xmlns:p15="http://schemas.microsoft.com/office/powerpoint/2012/main">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21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ign Off 1">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 y="0"/>
            <a:ext cx="12191998" cy="11168523"/>
            <a:chOff x="1" y="0"/>
            <a:chExt cx="12191998" cy="11168523"/>
          </a:xfrm>
        </p:grpSpPr>
        <p:sp>
          <p:nvSpPr>
            <p:cNvPr id="26" name="Freeform 25"/>
            <p:cNvSpPr/>
            <p:nvPr userDrawn="1"/>
          </p:nvSpPr>
          <p:spPr>
            <a:xfrm rot="2700000">
              <a:off x="4210147" y="1543147"/>
              <a:ext cx="3771707" cy="3771707"/>
            </a:xfrm>
            <a:custGeom>
              <a:avLst/>
              <a:gdLst>
                <a:gd name="connsiteX0" fmla="*/ 0 w 3771707"/>
                <a:gd name="connsiteY0" fmla="*/ 0 h 3771707"/>
                <a:gd name="connsiteX1" fmla="*/ 3771707 w 3771707"/>
                <a:gd name="connsiteY1" fmla="*/ 0 h 3771707"/>
                <a:gd name="connsiteX2" fmla="*/ 3771707 w 3771707"/>
                <a:gd name="connsiteY2" fmla="*/ 3771707 h 3771707"/>
                <a:gd name="connsiteX3" fmla="*/ 0 w 3771707"/>
                <a:gd name="connsiteY3" fmla="*/ 3771707 h 3771707"/>
                <a:gd name="connsiteX4" fmla="*/ 0 w 3771707"/>
                <a:gd name="connsiteY4" fmla="*/ 0 h 377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707" h="3771707">
                  <a:moveTo>
                    <a:pt x="0" y="0"/>
                  </a:moveTo>
                  <a:lnTo>
                    <a:pt x="3771707" y="0"/>
                  </a:lnTo>
                  <a:lnTo>
                    <a:pt x="3771707" y="3771707"/>
                  </a:lnTo>
                  <a:lnTo>
                    <a:pt x="0" y="3771707"/>
                  </a:lnTo>
                  <a:lnTo>
                    <a:pt x="0" y="0"/>
                  </a:lnTo>
                  <a:close/>
                </a:path>
              </a:pathLst>
            </a:custGeom>
            <a:solidFill>
              <a:srgbClr val="20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userDrawn="1"/>
          </p:nvSpPr>
          <p:spPr>
            <a:xfrm rot="2700000">
              <a:off x="1785477" y="2547477"/>
              <a:ext cx="8621046" cy="8621046"/>
            </a:xfrm>
            <a:custGeom>
              <a:avLst/>
              <a:gdLst>
                <a:gd name="connsiteX0" fmla="*/ 1 w 8621046"/>
                <a:gd name="connsiteY0" fmla="*/ 3771707 h 8621046"/>
                <a:gd name="connsiteX1" fmla="*/ 3771707 w 8621046"/>
                <a:gd name="connsiteY1" fmla="*/ 3771707 h 8621046"/>
                <a:gd name="connsiteX2" fmla="*/ 3771708 w 8621046"/>
                <a:gd name="connsiteY2" fmla="*/ 0 h 8621046"/>
                <a:gd name="connsiteX3" fmla="*/ 8621046 w 8621046"/>
                <a:gd name="connsiteY3" fmla="*/ 0 h 8621046"/>
                <a:gd name="connsiteX4" fmla="*/ 0 w 8621046"/>
                <a:gd name="connsiteY4" fmla="*/ 8621046 h 8621046"/>
                <a:gd name="connsiteX5" fmla="*/ 1 w 8621046"/>
                <a:gd name="connsiteY5" fmla="*/ 3771707 h 862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6" h="8621046">
                  <a:moveTo>
                    <a:pt x="1" y="3771707"/>
                  </a:moveTo>
                  <a:lnTo>
                    <a:pt x="3771707" y="3771707"/>
                  </a:lnTo>
                  <a:lnTo>
                    <a:pt x="3771708" y="0"/>
                  </a:lnTo>
                  <a:lnTo>
                    <a:pt x="8621046" y="0"/>
                  </a:lnTo>
                  <a:lnTo>
                    <a:pt x="0" y="8621046"/>
                  </a:lnTo>
                  <a:lnTo>
                    <a:pt x="1" y="37717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a:off x="1" y="0"/>
              <a:ext cx="12191998" cy="3429000"/>
            </a:xfrm>
            <a:custGeom>
              <a:avLst/>
              <a:gdLst>
                <a:gd name="connsiteX0" fmla="*/ 0 w 12191998"/>
                <a:gd name="connsiteY0" fmla="*/ 0 h 3429000"/>
                <a:gd name="connsiteX1" fmla="*/ 12191998 w 12191998"/>
                <a:gd name="connsiteY1" fmla="*/ 0 h 3429000"/>
                <a:gd name="connsiteX2" fmla="*/ 8762999 w 12191998"/>
                <a:gd name="connsiteY2" fmla="*/ 3429000 h 3429000"/>
                <a:gd name="connsiteX3" fmla="*/ 6095999 w 12191998"/>
                <a:gd name="connsiteY3" fmla="*/ 762000 h 3429000"/>
                <a:gd name="connsiteX4" fmla="*/ 3429000 w 12191998"/>
                <a:gd name="connsiteY4" fmla="*/ 3429000 h 3429000"/>
                <a:gd name="connsiteX5" fmla="*/ 0 w 12191998"/>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429000">
                  <a:moveTo>
                    <a:pt x="0" y="0"/>
                  </a:moveTo>
                  <a:lnTo>
                    <a:pt x="12191998" y="0"/>
                  </a:lnTo>
                  <a:lnTo>
                    <a:pt x="8762999" y="3429000"/>
                  </a:lnTo>
                  <a:lnTo>
                    <a:pt x="6095999" y="762000"/>
                  </a:lnTo>
                  <a:lnTo>
                    <a:pt x="3429000" y="3429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 Placeholder 4"/>
          <p:cNvSpPr>
            <a:spLocks noGrp="1"/>
          </p:cNvSpPr>
          <p:nvPr>
            <p:ph type="body" sz="quarter" idx="10"/>
          </p:nvPr>
        </p:nvSpPr>
        <p:spPr>
          <a:xfrm>
            <a:off x="3764280" y="3182299"/>
            <a:ext cx="4678680" cy="814516"/>
          </a:xfrm>
        </p:spPr>
        <p:txBody>
          <a:bodyPr>
            <a:normAutofit/>
          </a:bodyPr>
          <a:lstStyle>
            <a:lvl1pPr algn="ctr">
              <a:defRPr sz="2400" b="1">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spTree>
    <p:extLst>
      <p:ext uri="{BB962C8B-B14F-4D97-AF65-F5344CB8AC3E}">
        <p14:creationId xmlns:p14="http://schemas.microsoft.com/office/powerpoint/2010/main" val="33617737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6B45C21-D153-4379-B5EE-F3D09BA9F49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4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45C21-D153-4379-B5EE-F3D09BA9F49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264240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0865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45C21-D153-4379-B5EE-F3D09BA9F49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936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45C21-D153-4379-B5EE-F3D09BA9F49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1562067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45C21-D153-4379-B5EE-F3D09BA9F49D}"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4258542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45C21-D153-4379-B5EE-F3D09BA9F49D}"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3214604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B45C21-D153-4379-B5EE-F3D09BA9F49D}" type="datetimeFigureOut">
              <a:rPr lang="en-US" smtClean="0"/>
              <a:t>6/30/2022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760162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B45C21-D153-4379-B5EE-F3D09BA9F49D}" type="datetimeFigureOut">
              <a:rPr lang="en-US" smtClean="0"/>
              <a:t>6/30/2022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AD9438-B676-4BA1-822D-F845DDF7117D}" type="slidenum">
              <a:rPr lang="en-US" smtClean="0"/>
              <a:t>‹#›</a:t>
            </a:fld>
            <a:endParaRPr lang="en-US"/>
          </a:p>
        </p:txBody>
      </p:sp>
    </p:spTree>
    <p:extLst>
      <p:ext uri="{BB962C8B-B14F-4D97-AF65-F5344CB8AC3E}">
        <p14:creationId xmlns:p14="http://schemas.microsoft.com/office/powerpoint/2010/main" val="294415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45C21-D153-4379-B5EE-F3D09BA9F49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4246250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45C21-D153-4379-B5EE-F3D09BA9F49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3092522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45C21-D153-4379-B5EE-F3D09BA9F49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1149586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A01A-43DF-4BC7-A40F-2A7C61F32D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F0E68F-1AA0-4A67-B86E-5A52F64A09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C61C7-A0A4-4E9D-8B87-0F95F47BE8C3}"/>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5" name="Footer Placeholder 4">
            <a:extLst>
              <a:ext uri="{FF2B5EF4-FFF2-40B4-BE49-F238E27FC236}">
                <a16:creationId xmlns:a16="http://schemas.microsoft.com/office/drawing/2014/main" id="{1F3ABE1B-DA43-4E53-8E19-2193FFCC4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80C76-BAA4-44D9-93D1-18CB462AAA13}"/>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157039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79283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2F1-57F2-4810-8059-68E657AB6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9409-26F6-4D08-BBB2-512ED219F5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2A51B-8A6D-4023-936A-4582F01242F1}"/>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5" name="Footer Placeholder 4">
            <a:extLst>
              <a:ext uri="{FF2B5EF4-FFF2-40B4-BE49-F238E27FC236}">
                <a16:creationId xmlns:a16="http://schemas.microsoft.com/office/drawing/2014/main" id="{3DF3783B-4373-4ED7-8B6E-24C2FCA87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C38CF-33DA-412E-9AC0-0FB0152C3412}"/>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3199548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3148-75F9-4930-99CC-F2BB92E1A2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425ED-F8EB-4241-8E47-46F8087F07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C5904-7FC9-4283-B40D-63729D62B4B2}"/>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5" name="Footer Placeholder 4">
            <a:extLst>
              <a:ext uri="{FF2B5EF4-FFF2-40B4-BE49-F238E27FC236}">
                <a16:creationId xmlns:a16="http://schemas.microsoft.com/office/drawing/2014/main" id="{34253BEE-3072-4090-9157-C5FCE4C76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717B4-8E12-485F-B322-E68C552B6182}"/>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1299638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33B4-6EFA-4D07-A405-5CBF9AFBE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FA7A2-81E4-4FF2-BCB9-F6C3DC191E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2BB58-1268-437C-9EE3-443C2C6CB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6B6331-56B1-40C1-9AC3-827B92353D04}"/>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6" name="Footer Placeholder 5">
            <a:extLst>
              <a:ext uri="{FF2B5EF4-FFF2-40B4-BE49-F238E27FC236}">
                <a16:creationId xmlns:a16="http://schemas.microsoft.com/office/drawing/2014/main" id="{5D6E5147-5529-4A8F-9DB8-74B50B24F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3FAA1-48B7-4F1F-808C-A9EEA6AD4506}"/>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1359811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8DF6-C72E-45FB-874E-550AD37A82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39652D-BFDA-495C-BA55-7188044F80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4AE9C0-546A-4C7E-855B-F1EEA98BFE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3CFB72-399E-4EF7-B216-D367E4D45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4210A-118D-44FA-BAD0-34EF40A514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D0237-AB39-475E-9615-101C9FCAD591}"/>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8" name="Footer Placeholder 7">
            <a:extLst>
              <a:ext uri="{FF2B5EF4-FFF2-40B4-BE49-F238E27FC236}">
                <a16:creationId xmlns:a16="http://schemas.microsoft.com/office/drawing/2014/main" id="{45B3D94A-39CD-413B-B279-05411D066C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B1939-65B1-4780-927D-6B889D8A7935}"/>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1621369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7025-5285-45C9-854F-01EF22AD1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8F91A1-3DAA-4A9D-89CB-99A0F8B07139}"/>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4" name="Footer Placeholder 3">
            <a:extLst>
              <a:ext uri="{FF2B5EF4-FFF2-40B4-BE49-F238E27FC236}">
                <a16:creationId xmlns:a16="http://schemas.microsoft.com/office/drawing/2014/main" id="{9C97BF88-03C9-48DE-8420-E426542FA8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4597F-3DF5-4C98-A023-E0F0D898E0FA}"/>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868933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9D343-C8A3-4401-859D-5D6B96F8FF05}"/>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3" name="Footer Placeholder 2">
            <a:extLst>
              <a:ext uri="{FF2B5EF4-FFF2-40B4-BE49-F238E27FC236}">
                <a16:creationId xmlns:a16="http://schemas.microsoft.com/office/drawing/2014/main" id="{ABEF3E89-D7D7-4BBB-BC85-5C94BA717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AB6255-2440-4477-81F2-935B713C17FE}"/>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439949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D999-862D-463C-8920-B212ECBAE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0D86D4-98DF-4884-B6B5-44ED3AC93E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7C4CB-CE86-431D-9200-1CC3FCDA8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BD43F-F2A8-4CEB-A1B6-744BB88472EA}"/>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6" name="Footer Placeholder 5">
            <a:extLst>
              <a:ext uri="{FF2B5EF4-FFF2-40B4-BE49-F238E27FC236}">
                <a16:creationId xmlns:a16="http://schemas.microsoft.com/office/drawing/2014/main" id="{BB738CD2-8578-4960-83F9-0052250E0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D21D7-466B-447F-9258-26DADA12520A}"/>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31336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8FB8-F282-43BC-AA57-6DF51F31F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80D81E-715F-4976-B10B-D38B041BA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81D6BE-0270-4DD7-995D-BFF4364D8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6FA0A-A359-4ACB-9549-25356B08CBEC}"/>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6" name="Footer Placeholder 5">
            <a:extLst>
              <a:ext uri="{FF2B5EF4-FFF2-40B4-BE49-F238E27FC236}">
                <a16:creationId xmlns:a16="http://schemas.microsoft.com/office/drawing/2014/main" id="{07CF7762-A852-4F9E-B58E-B3C10D9AF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54831-DF7A-4897-9103-8E8DC474F0C9}"/>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2984545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76A9-61AC-48D3-A2F6-84678BE5F1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24C7C5-4305-4B79-BE08-D1F2532E7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916A5-5608-42FA-8B7F-080AF2DFB91E}"/>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5" name="Footer Placeholder 4">
            <a:extLst>
              <a:ext uri="{FF2B5EF4-FFF2-40B4-BE49-F238E27FC236}">
                <a16:creationId xmlns:a16="http://schemas.microsoft.com/office/drawing/2014/main" id="{1D58BBC0-E60A-4525-97DD-4CD239FF6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B80CC-72F2-4D96-8B71-185B94FC5DDE}"/>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4017025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D2DC4-D86E-4FB6-A50D-CEE04191A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7F5C83-6956-49B6-BC83-3593CC8765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57E4D-977D-4966-B000-92B76B1DFCF7}"/>
              </a:ext>
            </a:extLst>
          </p:cNvPr>
          <p:cNvSpPr>
            <a:spLocks noGrp="1"/>
          </p:cNvSpPr>
          <p:nvPr>
            <p:ph type="dt" sz="half" idx="10"/>
          </p:nvPr>
        </p:nvSpPr>
        <p:spPr/>
        <p:txBody>
          <a:bodyPr/>
          <a:lstStyle/>
          <a:p>
            <a:fld id="{56A74607-6EF5-4939-9341-4DD13FF28571}" type="datetimeFigureOut">
              <a:rPr lang="en-US" smtClean="0"/>
              <a:t>6/30/2022</a:t>
            </a:fld>
            <a:endParaRPr lang="en-US"/>
          </a:p>
        </p:txBody>
      </p:sp>
      <p:sp>
        <p:nvSpPr>
          <p:cNvPr id="5" name="Footer Placeholder 4">
            <a:extLst>
              <a:ext uri="{FF2B5EF4-FFF2-40B4-BE49-F238E27FC236}">
                <a16:creationId xmlns:a16="http://schemas.microsoft.com/office/drawing/2014/main" id="{45BFCAB1-EFEC-4808-B45F-7F5EDE710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D228F-B196-4704-B68B-2A2BA56D7C4C}"/>
              </a:ext>
            </a:extLst>
          </p:cNvPr>
          <p:cNvSpPr>
            <a:spLocks noGrp="1"/>
          </p:cNvSpPr>
          <p:nvPr>
            <p:ph type="sldNum" sz="quarter" idx="12"/>
          </p:nvPr>
        </p:nvSpPr>
        <p:spPr/>
        <p:txBody>
          <a:bodyPr/>
          <a:lstStyle/>
          <a:p>
            <a:fld id="{31D1D865-4E23-4F6A-B5F5-F99C7B51133F}" type="slidenum">
              <a:rPr lang="en-US" smtClean="0"/>
              <a:t>‹#›</a:t>
            </a:fld>
            <a:endParaRPr lang="en-US"/>
          </a:p>
        </p:txBody>
      </p:sp>
    </p:spTree>
    <p:extLst>
      <p:ext uri="{BB962C8B-B14F-4D97-AF65-F5344CB8AC3E}">
        <p14:creationId xmlns:p14="http://schemas.microsoft.com/office/powerpoint/2010/main" val="426359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003004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Slide with Pictu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5499099" cy="1463040"/>
          </a:xfrm>
        </p:spPr>
        <p:txBody>
          <a:bodyPr anchor="ctr">
            <a:normAutofit/>
          </a:bodyPr>
          <a:lstStyle>
            <a:lvl1pPr algn="r">
              <a:defRPr sz="5000" spc="200" baseline="0"/>
            </a:lvl1pPr>
          </a:lstStyle>
          <a:p>
            <a:r>
              <a:rPr lang="en-US" noProof="0"/>
              <a:t>Click to edit Master title style</a:t>
            </a:r>
          </a:p>
        </p:txBody>
      </p:sp>
      <p:sp>
        <p:nvSpPr>
          <p:cNvPr id="3" name="Subtitle 2"/>
          <p:cNvSpPr>
            <a:spLocks noGrp="1"/>
          </p:cNvSpPr>
          <p:nvPr>
            <p:ph type="subTitle" idx="1"/>
          </p:nvPr>
        </p:nvSpPr>
        <p:spPr>
          <a:xfrm>
            <a:off x="6575589" y="4960137"/>
            <a:ext cx="5235412"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4" name="Date Placeholder 3"/>
          <p:cNvSpPr>
            <a:spLocks noGrp="1"/>
          </p:cNvSpPr>
          <p:nvPr>
            <p:ph type="dt" sz="half" idx="10"/>
          </p:nvPr>
        </p:nvSpPr>
        <p:spPr/>
        <p:txBody>
          <a:bodyPr/>
          <a:lstStyle>
            <a:lvl1pPr algn="l">
              <a:defRPr/>
            </a:lvl1pPr>
          </a:lstStyle>
          <a:p>
            <a:fld id="{805D958D-C95C-43BB-9F22-6D41B6A8D089}" type="datetimeFigureOut">
              <a:rPr lang="en-US" noProof="0" smtClean="0"/>
              <a:t>6/30/2022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A6EB8919-01B3-4437-A6E1-131DAB78CB87}" type="slidenum">
              <a:rPr lang="en-US" noProof="0" smtClean="0"/>
              <a:t>‹#›</a:t>
            </a:fld>
            <a:endParaRPr lang="en-US" noProof="0"/>
          </a:p>
        </p:txBody>
      </p:sp>
      <p:cxnSp>
        <p:nvCxnSpPr>
          <p:cNvPr id="8" name="Straight Connector 7"/>
          <p:cNvCxnSpPr/>
          <p:nvPr/>
        </p:nvCxnSpPr>
        <p:spPr>
          <a:xfrm flipV="1">
            <a:off x="62659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48CC0603-A0B2-47A7-B669-9D10678F4B3E}"/>
              </a:ext>
            </a:extLst>
          </p:cNvPr>
          <p:cNvSpPr/>
          <p:nvPr userDrawn="1"/>
        </p:nvSpPr>
        <p:spPr>
          <a:xfrm rot="-120000">
            <a:off x="3110198" y="326841"/>
            <a:ext cx="5971605"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7">
            <a:extLst>
              <a:ext uri="{FF2B5EF4-FFF2-40B4-BE49-F238E27FC236}">
                <a16:creationId xmlns:a16="http://schemas.microsoft.com/office/drawing/2014/main" id="{B6758532-AA60-4461-BFFE-E92B93131662}"/>
              </a:ext>
            </a:extLst>
          </p:cNvPr>
          <p:cNvSpPr>
            <a:spLocks noGrp="1"/>
          </p:cNvSpPr>
          <p:nvPr>
            <p:ph type="pic" sz="quarter" idx="14" hasCustomPrompt="1"/>
          </p:nvPr>
        </p:nvSpPr>
        <p:spPr>
          <a:xfrm rot="-120000" flipH="1">
            <a:off x="3350439" y="577829"/>
            <a:ext cx="5491122" cy="3367314"/>
          </a:xfrm>
          <a:solidFill>
            <a:schemeClr val="bg1">
              <a:lumMod val="9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tx1">
                    <a:lumMod val="85000"/>
                    <a:lumOff val="15000"/>
                  </a:schemeClr>
                </a:solidFill>
                <a:latin typeface="+mn-lt"/>
                <a:cs typeface="Times New Roman" panose="02020603050405020304" pitchFamily="18" charset="0"/>
              </a:defRPr>
            </a:lvl1pPr>
          </a:lstStyle>
          <a:p>
            <a:r>
              <a:rPr lang="en-US" noProof="0"/>
              <a:t>Insert Photo or Drag &amp; Drop your Photo</a:t>
            </a:r>
          </a:p>
        </p:txBody>
      </p:sp>
    </p:spTree>
    <p:extLst>
      <p:ext uri="{BB962C8B-B14F-4D97-AF65-F5344CB8AC3E}">
        <p14:creationId xmlns:p14="http://schemas.microsoft.com/office/powerpoint/2010/main" val="4068509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 X Precise Grid">
    <p:spTree>
      <p:nvGrpSpPr>
        <p:cNvPr id="1" name=""/>
        <p:cNvGrpSpPr/>
        <p:nvPr/>
      </p:nvGrpSpPr>
      <p:grpSpPr>
        <a:xfrm>
          <a:off x="0" y="0"/>
          <a:ext cx="0" cy="0"/>
          <a:chOff x="0" y="0"/>
          <a:chExt cx="0" cy="0"/>
        </a:xfrm>
      </p:grpSpPr>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323998" y="324001"/>
            <a:ext cx="1908000" cy="1983504"/>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16" name="Picture Placeholder 16">
            <a:extLst>
              <a:ext uri="{FF2B5EF4-FFF2-40B4-BE49-F238E27FC236}">
                <a16:creationId xmlns:a16="http://schemas.microsoft.com/office/drawing/2014/main" id="{85A93534-10D7-4916-A93E-1DE43B24A52A}"/>
              </a:ext>
            </a:extLst>
          </p:cNvPr>
          <p:cNvSpPr>
            <a:spLocks noGrp="1"/>
          </p:cNvSpPr>
          <p:nvPr>
            <p:ph type="pic" sz="quarter" idx="19"/>
          </p:nvPr>
        </p:nvSpPr>
        <p:spPr>
          <a:xfrm>
            <a:off x="323998" y="2470797"/>
            <a:ext cx="1908000" cy="1908889"/>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21" name="Picture Placeholder 16">
            <a:extLst>
              <a:ext uri="{FF2B5EF4-FFF2-40B4-BE49-F238E27FC236}">
                <a16:creationId xmlns:a16="http://schemas.microsoft.com/office/drawing/2014/main" id="{59920760-BE5B-4C1D-981E-1FFF796FDB99}"/>
              </a:ext>
            </a:extLst>
          </p:cNvPr>
          <p:cNvSpPr>
            <a:spLocks noGrp="1"/>
          </p:cNvSpPr>
          <p:nvPr>
            <p:ph type="pic" sz="quarter" idx="20"/>
          </p:nvPr>
        </p:nvSpPr>
        <p:spPr>
          <a:xfrm>
            <a:off x="323998" y="4539016"/>
            <a:ext cx="1908000" cy="1990133"/>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24" name="Picture Placeholder 16">
            <a:extLst>
              <a:ext uri="{FF2B5EF4-FFF2-40B4-BE49-F238E27FC236}">
                <a16:creationId xmlns:a16="http://schemas.microsoft.com/office/drawing/2014/main" id="{45D188E0-32F2-442B-B62E-AA9670C2B08A}"/>
              </a:ext>
            </a:extLst>
          </p:cNvPr>
          <p:cNvSpPr>
            <a:spLocks noGrp="1"/>
          </p:cNvSpPr>
          <p:nvPr>
            <p:ph type="pic" sz="quarter" idx="21"/>
          </p:nvPr>
        </p:nvSpPr>
        <p:spPr>
          <a:xfrm>
            <a:off x="2393998" y="324001"/>
            <a:ext cx="1908000" cy="1983504"/>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25" name="Picture Placeholder 16">
            <a:extLst>
              <a:ext uri="{FF2B5EF4-FFF2-40B4-BE49-F238E27FC236}">
                <a16:creationId xmlns:a16="http://schemas.microsoft.com/office/drawing/2014/main" id="{F636BBA3-1F77-4FB5-9A78-C9E257599EF7}"/>
              </a:ext>
            </a:extLst>
          </p:cNvPr>
          <p:cNvSpPr>
            <a:spLocks noGrp="1"/>
          </p:cNvSpPr>
          <p:nvPr>
            <p:ph type="pic" sz="quarter" idx="22"/>
          </p:nvPr>
        </p:nvSpPr>
        <p:spPr>
          <a:xfrm>
            <a:off x="2393998" y="2470797"/>
            <a:ext cx="1908000" cy="1908889"/>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26" name="Picture Placeholder 16">
            <a:extLst>
              <a:ext uri="{FF2B5EF4-FFF2-40B4-BE49-F238E27FC236}">
                <a16:creationId xmlns:a16="http://schemas.microsoft.com/office/drawing/2014/main" id="{A43C49AF-45E3-4F3A-8683-B60FB586B499}"/>
              </a:ext>
            </a:extLst>
          </p:cNvPr>
          <p:cNvSpPr>
            <a:spLocks noGrp="1"/>
          </p:cNvSpPr>
          <p:nvPr>
            <p:ph type="pic" sz="quarter" idx="23"/>
          </p:nvPr>
        </p:nvSpPr>
        <p:spPr>
          <a:xfrm>
            <a:off x="2393998" y="4539016"/>
            <a:ext cx="1908000" cy="1990133"/>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32" name="Picture Placeholder 16">
            <a:extLst>
              <a:ext uri="{FF2B5EF4-FFF2-40B4-BE49-F238E27FC236}">
                <a16:creationId xmlns:a16="http://schemas.microsoft.com/office/drawing/2014/main" id="{8B57C8C7-F7D1-4136-B896-20B694338960}"/>
              </a:ext>
            </a:extLst>
          </p:cNvPr>
          <p:cNvSpPr>
            <a:spLocks noGrp="1"/>
          </p:cNvSpPr>
          <p:nvPr>
            <p:ph type="pic" sz="quarter" idx="24"/>
          </p:nvPr>
        </p:nvSpPr>
        <p:spPr>
          <a:xfrm>
            <a:off x="4463998" y="324001"/>
            <a:ext cx="1908000" cy="1983504"/>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33" name="Picture Placeholder 16">
            <a:extLst>
              <a:ext uri="{FF2B5EF4-FFF2-40B4-BE49-F238E27FC236}">
                <a16:creationId xmlns:a16="http://schemas.microsoft.com/office/drawing/2014/main" id="{3E62906B-EB98-453B-AB89-8120D1A1B086}"/>
              </a:ext>
            </a:extLst>
          </p:cNvPr>
          <p:cNvSpPr>
            <a:spLocks noGrp="1"/>
          </p:cNvSpPr>
          <p:nvPr>
            <p:ph type="pic" sz="quarter" idx="25"/>
          </p:nvPr>
        </p:nvSpPr>
        <p:spPr>
          <a:xfrm>
            <a:off x="4463998" y="2470797"/>
            <a:ext cx="1908000" cy="1908889"/>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34" name="Picture Placeholder 16">
            <a:extLst>
              <a:ext uri="{FF2B5EF4-FFF2-40B4-BE49-F238E27FC236}">
                <a16:creationId xmlns:a16="http://schemas.microsoft.com/office/drawing/2014/main" id="{CEFF2032-FE07-48A6-A165-D8C1D0A68FF9}"/>
              </a:ext>
            </a:extLst>
          </p:cNvPr>
          <p:cNvSpPr>
            <a:spLocks noGrp="1"/>
          </p:cNvSpPr>
          <p:nvPr>
            <p:ph type="pic" sz="quarter" idx="26"/>
          </p:nvPr>
        </p:nvSpPr>
        <p:spPr>
          <a:xfrm>
            <a:off x="4463998" y="4539016"/>
            <a:ext cx="1908000" cy="1990133"/>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36" name="Picture Placeholder 16">
            <a:extLst>
              <a:ext uri="{FF2B5EF4-FFF2-40B4-BE49-F238E27FC236}">
                <a16:creationId xmlns:a16="http://schemas.microsoft.com/office/drawing/2014/main" id="{29E9F81D-24AF-4921-9C7E-8A41BC06AC7E}"/>
              </a:ext>
            </a:extLst>
          </p:cNvPr>
          <p:cNvSpPr>
            <a:spLocks noGrp="1"/>
          </p:cNvSpPr>
          <p:nvPr>
            <p:ph type="pic" sz="quarter" idx="27"/>
          </p:nvPr>
        </p:nvSpPr>
        <p:spPr>
          <a:xfrm>
            <a:off x="6533998" y="324001"/>
            <a:ext cx="1908000" cy="1983504"/>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37" name="Picture Placeholder 16">
            <a:extLst>
              <a:ext uri="{FF2B5EF4-FFF2-40B4-BE49-F238E27FC236}">
                <a16:creationId xmlns:a16="http://schemas.microsoft.com/office/drawing/2014/main" id="{3E1A1F38-B22C-48EB-86FA-22DAF1012A02}"/>
              </a:ext>
            </a:extLst>
          </p:cNvPr>
          <p:cNvSpPr>
            <a:spLocks noGrp="1"/>
          </p:cNvSpPr>
          <p:nvPr>
            <p:ph type="pic" sz="quarter" idx="28"/>
          </p:nvPr>
        </p:nvSpPr>
        <p:spPr>
          <a:xfrm>
            <a:off x="6533998" y="2470797"/>
            <a:ext cx="1908000" cy="1908889"/>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38" name="Picture Placeholder 16">
            <a:extLst>
              <a:ext uri="{FF2B5EF4-FFF2-40B4-BE49-F238E27FC236}">
                <a16:creationId xmlns:a16="http://schemas.microsoft.com/office/drawing/2014/main" id="{B0B22428-8245-4610-A545-D0DB5D212279}"/>
              </a:ext>
            </a:extLst>
          </p:cNvPr>
          <p:cNvSpPr>
            <a:spLocks noGrp="1"/>
          </p:cNvSpPr>
          <p:nvPr>
            <p:ph type="pic" sz="quarter" idx="29"/>
          </p:nvPr>
        </p:nvSpPr>
        <p:spPr>
          <a:xfrm>
            <a:off x="6533998" y="4539016"/>
            <a:ext cx="1908000" cy="1990133"/>
          </a:xfrm>
          <a:solidFill>
            <a:schemeClr val="bg1">
              <a:lumMod val="95000"/>
            </a:schemeClr>
          </a:solidFill>
        </p:spPr>
        <p:txBody>
          <a:bodyPr anchor="ctr">
            <a:normAutofit/>
          </a:bodyPr>
          <a:lstStyle>
            <a:lvl1pPr marL="0" indent="0" algn="ctr">
              <a:buNone/>
              <a:defRPr sz="1800" i="1"/>
            </a:lvl1pPr>
          </a:lstStyle>
          <a:p>
            <a:r>
              <a:rPr lang="en-US" noProof="0"/>
              <a:t>Click icon to add picture</a:t>
            </a:r>
          </a:p>
        </p:txBody>
      </p:sp>
      <p:sp>
        <p:nvSpPr>
          <p:cNvPr id="8" name="Rectangle 7">
            <a:extLst>
              <a:ext uri="{FF2B5EF4-FFF2-40B4-BE49-F238E27FC236}">
                <a16:creationId xmlns:a16="http://schemas.microsoft.com/office/drawing/2014/main" id="{113E38B2-8600-4D7B-A485-19415AFFBD75}"/>
              </a:ext>
            </a:extLst>
          </p:cNvPr>
          <p:cNvSpPr/>
          <p:nvPr userDrawn="1"/>
        </p:nvSpPr>
        <p:spPr>
          <a:xfrm>
            <a:off x="8610677" y="324001"/>
            <a:ext cx="3257325"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4" name="Freeform: Shape 43">
            <a:extLst>
              <a:ext uri="{FF2B5EF4-FFF2-40B4-BE49-F238E27FC236}">
                <a16:creationId xmlns:a16="http://schemas.microsoft.com/office/drawing/2014/main" id="{0DDC947B-410A-435F-BC5F-C16A82981743}"/>
              </a:ext>
            </a:extLst>
          </p:cNvPr>
          <p:cNvSpPr/>
          <p:nvPr userDrawn="1"/>
        </p:nvSpPr>
        <p:spPr>
          <a:xfrm>
            <a:off x="8610677" y="4483106"/>
            <a:ext cx="3257325" cy="2046045"/>
          </a:xfrm>
          <a:custGeom>
            <a:avLst/>
            <a:gdLst>
              <a:gd name="connsiteX0" fmla="*/ 2499020 w 3257325"/>
              <a:gd name="connsiteY0" fmla="*/ 1424248 h 2046045"/>
              <a:gd name="connsiteX1" fmla="*/ 2009185 w 3257325"/>
              <a:gd name="connsiteY1" fmla="*/ 1915469 h 2046045"/>
              <a:gd name="connsiteX2" fmla="*/ 2499020 w 3257325"/>
              <a:gd name="connsiteY2" fmla="*/ 1424248 h 2046045"/>
              <a:gd name="connsiteX3" fmla="*/ 1242341 w 3257325"/>
              <a:gd name="connsiteY3" fmla="*/ 1424248 h 2046045"/>
              <a:gd name="connsiteX4" fmla="*/ 1732176 w 3257325"/>
              <a:gd name="connsiteY4" fmla="*/ 1915469 h 2046045"/>
              <a:gd name="connsiteX5" fmla="*/ 1242341 w 3257325"/>
              <a:gd name="connsiteY5" fmla="*/ 1424248 h 2046045"/>
              <a:gd name="connsiteX6" fmla="*/ 973415 w 3257325"/>
              <a:gd name="connsiteY6" fmla="*/ 1424248 h 2046045"/>
              <a:gd name="connsiteX7" fmla="*/ 483580 w 3257325"/>
              <a:gd name="connsiteY7" fmla="*/ 1915469 h 2046045"/>
              <a:gd name="connsiteX8" fmla="*/ 973415 w 3257325"/>
              <a:gd name="connsiteY8" fmla="*/ 1424248 h 2046045"/>
              <a:gd name="connsiteX9" fmla="*/ 0 w 3257325"/>
              <a:gd name="connsiteY9" fmla="*/ 1423371 h 2046045"/>
              <a:gd name="connsiteX10" fmla="*/ 31786 w 3257325"/>
              <a:gd name="connsiteY10" fmla="*/ 1443082 h 2046045"/>
              <a:gd name="connsiteX11" fmla="*/ 326918 w 3257325"/>
              <a:gd name="connsiteY11" fmla="*/ 1930561 h 2046045"/>
              <a:gd name="connsiteX12" fmla="*/ 327374 w 3257325"/>
              <a:gd name="connsiteY12" fmla="*/ 1930618 h 2046045"/>
              <a:gd name="connsiteX13" fmla="*/ 327859 w 3257325"/>
              <a:gd name="connsiteY13" fmla="*/ 1936636 h 2046045"/>
              <a:gd name="connsiteX14" fmla="*/ 334592 w 3257325"/>
              <a:gd name="connsiteY14" fmla="*/ 2020011 h 2046045"/>
              <a:gd name="connsiteX15" fmla="*/ 335828 w 3257325"/>
              <a:gd name="connsiteY15" fmla="*/ 2035316 h 2046045"/>
              <a:gd name="connsiteX16" fmla="*/ 335292 w 3257325"/>
              <a:gd name="connsiteY16" fmla="*/ 2045630 h 2046045"/>
              <a:gd name="connsiteX17" fmla="*/ 334843 w 3257325"/>
              <a:gd name="connsiteY17" fmla="*/ 2045600 h 2046045"/>
              <a:gd name="connsiteX18" fmla="*/ 334820 w 3257325"/>
              <a:gd name="connsiteY18" fmla="*/ 2046045 h 2046045"/>
              <a:gd name="connsiteX19" fmla="*/ 319414 w 3257325"/>
              <a:gd name="connsiteY19" fmla="*/ 2044582 h 2046045"/>
              <a:gd name="connsiteX20" fmla="*/ 233348 w 3257325"/>
              <a:gd name="connsiteY20" fmla="*/ 2036409 h 2046045"/>
              <a:gd name="connsiteX21" fmla="*/ 218731 w 3257325"/>
              <a:gd name="connsiteY21" fmla="*/ 2035022 h 2046045"/>
              <a:gd name="connsiteX22" fmla="*/ 218625 w 3257325"/>
              <a:gd name="connsiteY22" fmla="*/ 2033987 h 2046045"/>
              <a:gd name="connsiteX23" fmla="*/ 100859 w 3257325"/>
              <a:gd name="connsiteY23" fmla="*/ 2004812 h 2046045"/>
              <a:gd name="connsiteX24" fmla="*/ 0 w 3257325"/>
              <a:gd name="connsiteY24" fmla="*/ 1962186 h 2046045"/>
              <a:gd name="connsiteX25" fmla="*/ 0 w 3257325"/>
              <a:gd name="connsiteY25" fmla="*/ 1829869 h 2046045"/>
              <a:gd name="connsiteX26" fmla="*/ 32120 w 3257325"/>
              <a:gd name="connsiteY26" fmla="*/ 1850567 h 2046045"/>
              <a:gd name="connsiteX27" fmla="*/ 206571 w 3257325"/>
              <a:gd name="connsiteY27" fmla="*/ 1915469 h 2046045"/>
              <a:gd name="connsiteX28" fmla="*/ 36681 w 3257325"/>
              <a:gd name="connsiteY28" fmla="*/ 1598264 h 2046045"/>
              <a:gd name="connsiteX29" fmla="*/ 0 w 3257325"/>
              <a:gd name="connsiteY29" fmla="*/ 1566414 h 2046045"/>
              <a:gd name="connsiteX30" fmla="*/ 2639697 w 3257325"/>
              <a:gd name="connsiteY30" fmla="*/ 1293671 h 2046045"/>
              <a:gd name="connsiteX31" fmla="*/ 2655130 w 3257325"/>
              <a:gd name="connsiteY31" fmla="*/ 1295137 h 2046045"/>
              <a:gd name="connsiteX32" fmla="*/ 2741165 w 3257325"/>
              <a:gd name="connsiteY32" fmla="*/ 1303307 h 2046045"/>
              <a:gd name="connsiteX33" fmla="*/ 2755785 w 3257325"/>
              <a:gd name="connsiteY33" fmla="*/ 1304696 h 2046045"/>
              <a:gd name="connsiteX34" fmla="*/ 2755890 w 3257325"/>
              <a:gd name="connsiteY34" fmla="*/ 1305731 h 2046045"/>
              <a:gd name="connsiteX35" fmla="*/ 3246636 w 3257325"/>
              <a:gd name="connsiteY35" fmla="*/ 1607176 h 2046045"/>
              <a:gd name="connsiteX36" fmla="*/ 3257325 w 3257325"/>
              <a:gd name="connsiteY36" fmla="*/ 1624640 h 2046045"/>
              <a:gd name="connsiteX37" fmla="*/ 3257325 w 3257325"/>
              <a:gd name="connsiteY37" fmla="*/ 1913823 h 2046045"/>
              <a:gd name="connsiteX38" fmla="*/ 3233119 w 3257325"/>
              <a:gd name="connsiteY38" fmla="*/ 1826425 h 2046045"/>
              <a:gd name="connsiteX39" fmla="*/ 2767946 w 3257325"/>
              <a:gd name="connsiteY39" fmla="*/ 1424248 h 2046045"/>
              <a:gd name="connsiteX40" fmla="*/ 3083329 w 3257325"/>
              <a:gd name="connsiteY40" fmla="*/ 1850567 h 2046045"/>
              <a:gd name="connsiteX41" fmla="*/ 3257325 w 3257325"/>
              <a:gd name="connsiteY41" fmla="*/ 1915300 h 2046045"/>
              <a:gd name="connsiteX42" fmla="*/ 3257325 w 3257325"/>
              <a:gd name="connsiteY42" fmla="*/ 2030888 h 2046045"/>
              <a:gd name="connsiteX43" fmla="*/ 3152069 w 3257325"/>
              <a:gd name="connsiteY43" fmla="*/ 2004812 h 2046045"/>
              <a:gd name="connsiteX44" fmla="*/ 2647597 w 3257325"/>
              <a:gd name="connsiteY44" fmla="*/ 1409157 h 2046045"/>
              <a:gd name="connsiteX45" fmla="*/ 2647141 w 3257325"/>
              <a:gd name="connsiteY45" fmla="*/ 1409100 h 2046045"/>
              <a:gd name="connsiteX46" fmla="*/ 2646654 w 3257325"/>
              <a:gd name="connsiteY46" fmla="*/ 1403069 h 2046045"/>
              <a:gd name="connsiteX47" fmla="*/ 2639924 w 3257325"/>
              <a:gd name="connsiteY47" fmla="*/ 1319711 h 2046045"/>
              <a:gd name="connsiteX48" fmla="*/ 2638689 w 3257325"/>
              <a:gd name="connsiteY48" fmla="*/ 1304402 h 2046045"/>
              <a:gd name="connsiteX49" fmla="*/ 2639224 w 3257325"/>
              <a:gd name="connsiteY49" fmla="*/ 1294088 h 2046045"/>
              <a:gd name="connsiteX50" fmla="*/ 2639674 w 3257325"/>
              <a:gd name="connsiteY50" fmla="*/ 1294118 h 2046045"/>
              <a:gd name="connsiteX51" fmla="*/ 2627268 w 3257325"/>
              <a:gd name="connsiteY51" fmla="*/ 1293671 h 2046045"/>
              <a:gd name="connsiteX52" fmla="*/ 2627291 w 3257325"/>
              <a:gd name="connsiteY52" fmla="*/ 1294118 h 2046045"/>
              <a:gd name="connsiteX53" fmla="*/ 2627741 w 3257325"/>
              <a:gd name="connsiteY53" fmla="*/ 1294088 h 2046045"/>
              <a:gd name="connsiteX54" fmla="*/ 2628276 w 3257325"/>
              <a:gd name="connsiteY54" fmla="*/ 1304402 h 2046045"/>
              <a:gd name="connsiteX55" fmla="*/ 2627040 w 3257325"/>
              <a:gd name="connsiteY55" fmla="*/ 1319711 h 2046045"/>
              <a:gd name="connsiteX56" fmla="*/ 2620311 w 3257325"/>
              <a:gd name="connsiteY56" fmla="*/ 1403069 h 2046045"/>
              <a:gd name="connsiteX57" fmla="*/ 2619824 w 3257325"/>
              <a:gd name="connsiteY57" fmla="*/ 1409100 h 2046045"/>
              <a:gd name="connsiteX58" fmla="*/ 2619368 w 3257325"/>
              <a:gd name="connsiteY58" fmla="*/ 1409157 h 2046045"/>
              <a:gd name="connsiteX59" fmla="*/ 1997131 w 3257325"/>
              <a:gd name="connsiteY59" fmla="*/ 2033987 h 2046045"/>
              <a:gd name="connsiteX60" fmla="*/ 1997024 w 3257325"/>
              <a:gd name="connsiteY60" fmla="*/ 2035022 h 2046045"/>
              <a:gd name="connsiteX61" fmla="*/ 1982408 w 3257325"/>
              <a:gd name="connsiteY61" fmla="*/ 2036409 h 2046045"/>
              <a:gd name="connsiteX62" fmla="*/ 1896341 w 3257325"/>
              <a:gd name="connsiteY62" fmla="*/ 2044582 h 2046045"/>
              <a:gd name="connsiteX63" fmla="*/ 1880936 w 3257325"/>
              <a:gd name="connsiteY63" fmla="*/ 2046045 h 2046045"/>
              <a:gd name="connsiteX64" fmla="*/ 1880913 w 3257325"/>
              <a:gd name="connsiteY64" fmla="*/ 2045600 h 2046045"/>
              <a:gd name="connsiteX65" fmla="*/ 1880464 w 3257325"/>
              <a:gd name="connsiteY65" fmla="*/ 2045630 h 2046045"/>
              <a:gd name="connsiteX66" fmla="*/ 1879928 w 3257325"/>
              <a:gd name="connsiteY66" fmla="*/ 2035316 h 2046045"/>
              <a:gd name="connsiteX67" fmla="*/ 1881163 w 3257325"/>
              <a:gd name="connsiteY67" fmla="*/ 2020011 h 2046045"/>
              <a:gd name="connsiteX68" fmla="*/ 1887896 w 3257325"/>
              <a:gd name="connsiteY68" fmla="*/ 1936636 h 2046045"/>
              <a:gd name="connsiteX69" fmla="*/ 1888381 w 3257325"/>
              <a:gd name="connsiteY69" fmla="*/ 1930618 h 2046045"/>
              <a:gd name="connsiteX70" fmla="*/ 1888837 w 3257325"/>
              <a:gd name="connsiteY70" fmla="*/ 1930561 h 2046045"/>
              <a:gd name="connsiteX71" fmla="*/ 2511075 w 3257325"/>
              <a:gd name="connsiteY71" fmla="*/ 1305731 h 2046045"/>
              <a:gd name="connsiteX72" fmla="*/ 2511179 w 3257325"/>
              <a:gd name="connsiteY72" fmla="*/ 1304696 h 2046045"/>
              <a:gd name="connsiteX73" fmla="*/ 2525800 w 3257325"/>
              <a:gd name="connsiteY73" fmla="*/ 1303307 h 2046045"/>
              <a:gd name="connsiteX74" fmla="*/ 2611834 w 3257325"/>
              <a:gd name="connsiteY74" fmla="*/ 1295137 h 2046045"/>
              <a:gd name="connsiteX75" fmla="*/ 1114093 w 3257325"/>
              <a:gd name="connsiteY75" fmla="*/ 1293671 h 2046045"/>
              <a:gd name="connsiteX76" fmla="*/ 1129526 w 3257325"/>
              <a:gd name="connsiteY76" fmla="*/ 1295137 h 2046045"/>
              <a:gd name="connsiteX77" fmla="*/ 1215561 w 3257325"/>
              <a:gd name="connsiteY77" fmla="*/ 1303307 h 2046045"/>
              <a:gd name="connsiteX78" fmla="*/ 1230181 w 3257325"/>
              <a:gd name="connsiteY78" fmla="*/ 1304696 h 2046045"/>
              <a:gd name="connsiteX79" fmla="*/ 1230286 w 3257325"/>
              <a:gd name="connsiteY79" fmla="*/ 1305731 h 2046045"/>
              <a:gd name="connsiteX80" fmla="*/ 1852523 w 3257325"/>
              <a:gd name="connsiteY80" fmla="*/ 1930561 h 2046045"/>
              <a:gd name="connsiteX81" fmla="*/ 1852979 w 3257325"/>
              <a:gd name="connsiteY81" fmla="*/ 1930618 h 2046045"/>
              <a:gd name="connsiteX82" fmla="*/ 1853464 w 3257325"/>
              <a:gd name="connsiteY82" fmla="*/ 1936636 h 2046045"/>
              <a:gd name="connsiteX83" fmla="*/ 1860196 w 3257325"/>
              <a:gd name="connsiteY83" fmla="*/ 2020011 h 2046045"/>
              <a:gd name="connsiteX84" fmla="*/ 1861432 w 3257325"/>
              <a:gd name="connsiteY84" fmla="*/ 2035316 h 2046045"/>
              <a:gd name="connsiteX85" fmla="*/ 1860897 w 3257325"/>
              <a:gd name="connsiteY85" fmla="*/ 2045630 h 2046045"/>
              <a:gd name="connsiteX86" fmla="*/ 1860448 w 3257325"/>
              <a:gd name="connsiteY86" fmla="*/ 2045600 h 2046045"/>
              <a:gd name="connsiteX87" fmla="*/ 1860424 w 3257325"/>
              <a:gd name="connsiteY87" fmla="*/ 2046045 h 2046045"/>
              <a:gd name="connsiteX88" fmla="*/ 1845018 w 3257325"/>
              <a:gd name="connsiteY88" fmla="*/ 2044582 h 2046045"/>
              <a:gd name="connsiteX89" fmla="*/ 1758953 w 3257325"/>
              <a:gd name="connsiteY89" fmla="*/ 2036409 h 2046045"/>
              <a:gd name="connsiteX90" fmla="*/ 1744336 w 3257325"/>
              <a:gd name="connsiteY90" fmla="*/ 2035022 h 2046045"/>
              <a:gd name="connsiteX91" fmla="*/ 1744230 w 3257325"/>
              <a:gd name="connsiteY91" fmla="*/ 2033987 h 2046045"/>
              <a:gd name="connsiteX92" fmla="*/ 1121992 w 3257325"/>
              <a:gd name="connsiteY92" fmla="*/ 1409157 h 2046045"/>
              <a:gd name="connsiteX93" fmla="*/ 1121537 w 3257325"/>
              <a:gd name="connsiteY93" fmla="*/ 1409100 h 2046045"/>
              <a:gd name="connsiteX94" fmla="*/ 1121049 w 3257325"/>
              <a:gd name="connsiteY94" fmla="*/ 1403069 h 2046045"/>
              <a:gd name="connsiteX95" fmla="*/ 1114320 w 3257325"/>
              <a:gd name="connsiteY95" fmla="*/ 1319711 h 2046045"/>
              <a:gd name="connsiteX96" fmla="*/ 1113085 w 3257325"/>
              <a:gd name="connsiteY96" fmla="*/ 1304402 h 2046045"/>
              <a:gd name="connsiteX97" fmla="*/ 1113619 w 3257325"/>
              <a:gd name="connsiteY97" fmla="*/ 1294088 h 2046045"/>
              <a:gd name="connsiteX98" fmla="*/ 1114069 w 3257325"/>
              <a:gd name="connsiteY98" fmla="*/ 1294118 h 2046045"/>
              <a:gd name="connsiteX99" fmla="*/ 1101663 w 3257325"/>
              <a:gd name="connsiteY99" fmla="*/ 1293671 h 2046045"/>
              <a:gd name="connsiteX100" fmla="*/ 1101687 w 3257325"/>
              <a:gd name="connsiteY100" fmla="*/ 1294118 h 2046045"/>
              <a:gd name="connsiteX101" fmla="*/ 1102137 w 3257325"/>
              <a:gd name="connsiteY101" fmla="*/ 1294088 h 2046045"/>
              <a:gd name="connsiteX102" fmla="*/ 1102671 w 3257325"/>
              <a:gd name="connsiteY102" fmla="*/ 1304402 h 2046045"/>
              <a:gd name="connsiteX103" fmla="*/ 1101435 w 3257325"/>
              <a:gd name="connsiteY103" fmla="*/ 1319711 h 2046045"/>
              <a:gd name="connsiteX104" fmla="*/ 1094706 w 3257325"/>
              <a:gd name="connsiteY104" fmla="*/ 1403069 h 2046045"/>
              <a:gd name="connsiteX105" fmla="*/ 1094219 w 3257325"/>
              <a:gd name="connsiteY105" fmla="*/ 1409100 h 2046045"/>
              <a:gd name="connsiteX106" fmla="*/ 1093763 w 3257325"/>
              <a:gd name="connsiteY106" fmla="*/ 1409157 h 2046045"/>
              <a:gd name="connsiteX107" fmla="*/ 471526 w 3257325"/>
              <a:gd name="connsiteY107" fmla="*/ 2033987 h 2046045"/>
              <a:gd name="connsiteX108" fmla="*/ 471419 w 3257325"/>
              <a:gd name="connsiteY108" fmla="*/ 2035022 h 2046045"/>
              <a:gd name="connsiteX109" fmla="*/ 456803 w 3257325"/>
              <a:gd name="connsiteY109" fmla="*/ 2036409 h 2046045"/>
              <a:gd name="connsiteX110" fmla="*/ 370737 w 3257325"/>
              <a:gd name="connsiteY110" fmla="*/ 2044582 h 2046045"/>
              <a:gd name="connsiteX111" fmla="*/ 355331 w 3257325"/>
              <a:gd name="connsiteY111" fmla="*/ 2046045 h 2046045"/>
              <a:gd name="connsiteX112" fmla="*/ 355308 w 3257325"/>
              <a:gd name="connsiteY112" fmla="*/ 2045600 h 2046045"/>
              <a:gd name="connsiteX113" fmla="*/ 354859 w 3257325"/>
              <a:gd name="connsiteY113" fmla="*/ 2045630 h 2046045"/>
              <a:gd name="connsiteX114" fmla="*/ 354323 w 3257325"/>
              <a:gd name="connsiteY114" fmla="*/ 2035316 h 2046045"/>
              <a:gd name="connsiteX115" fmla="*/ 355559 w 3257325"/>
              <a:gd name="connsiteY115" fmla="*/ 2020011 h 2046045"/>
              <a:gd name="connsiteX116" fmla="*/ 362292 w 3257325"/>
              <a:gd name="connsiteY116" fmla="*/ 1936636 h 2046045"/>
              <a:gd name="connsiteX117" fmla="*/ 362777 w 3257325"/>
              <a:gd name="connsiteY117" fmla="*/ 1930618 h 2046045"/>
              <a:gd name="connsiteX118" fmla="*/ 363232 w 3257325"/>
              <a:gd name="connsiteY118" fmla="*/ 1930561 h 2046045"/>
              <a:gd name="connsiteX119" fmla="*/ 985470 w 3257325"/>
              <a:gd name="connsiteY119" fmla="*/ 1305731 h 2046045"/>
              <a:gd name="connsiteX120" fmla="*/ 985575 w 3257325"/>
              <a:gd name="connsiteY120" fmla="*/ 1304696 h 2046045"/>
              <a:gd name="connsiteX121" fmla="*/ 1000195 w 3257325"/>
              <a:gd name="connsiteY121" fmla="*/ 1303307 h 2046045"/>
              <a:gd name="connsiteX122" fmla="*/ 1086229 w 3257325"/>
              <a:gd name="connsiteY122" fmla="*/ 1295137 h 2046045"/>
              <a:gd name="connsiteX123" fmla="*/ 2009183 w 3257325"/>
              <a:gd name="connsiteY123" fmla="*/ 655015 h 2046045"/>
              <a:gd name="connsiteX124" fmla="*/ 2499018 w 3257325"/>
              <a:gd name="connsiteY124" fmla="*/ 1142378 h 2046045"/>
              <a:gd name="connsiteX125" fmla="*/ 2009183 w 3257325"/>
              <a:gd name="connsiteY125" fmla="*/ 655015 h 2046045"/>
              <a:gd name="connsiteX126" fmla="*/ 1732176 w 3257325"/>
              <a:gd name="connsiteY126" fmla="*/ 655015 h 2046045"/>
              <a:gd name="connsiteX127" fmla="*/ 1242341 w 3257325"/>
              <a:gd name="connsiteY127" fmla="*/ 1142378 h 2046045"/>
              <a:gd name="connsiteX128" fmla="*/ 1732176 w 3257325"/>
              <a:gd name="connsiteY128" fmla="*/ 655015 h 2046045"/>
              <a:gd name="connsiteX129" fmla="*/ 483578 w 3257325"/>
              <a:gd name="connsiteY129" fmla="*/ 655015 h 2046045"/>
              <a:gd name="connsiteX130" fmla="*/ 973413 w 3257325"/>
              <a:gd name="connsiteY130" fmla="*/ 1142378 h 2046045"/>
              <a:gd name="connsiteX131" fmla="*/ 483578 w 3257325"/>
              <a:gd name="connsiteY131" fmla="*/ 655015 h 2046045"/>
              <a:gd name="connsiteX132" fmla="*/ 3257325 w 3257325"/>
              <a:gd name="connsiteY132" fmla="*/ 540503 h 2046045"/>
              <a:gd name="connsiteX133" fmla="*/ 3257325 w 3257325"/>
              <a:gd name="connsiteY133" fmla="*/ 655184 h 2046045"/>
              <a:gd name="connsiteX134" fmla="*/ 3083330 w 3257325"/>
              <a:gd name="connsiteY134" fmla="*/ 719407 h 2046045"/>
              <a:gd name="connsiteX135" fmla="*/ 2767946 w 3257325"/>
              <a:gd name="connsiteY135" fmla="*/ 1142378 h 2046045"/>
              <a:gd name="connsiteX136" fmla="*/ 3233119 w 3257325"/>
              <a:gd name="connsiteY136" fmla="*/ 743361 h 2046045"/>
              <a:gd name="connsiteX137" fmla="*/ 3257325 w 3257325"/>
              <a:gd name="connsiteY137" fmla="*/ 656649 h 2046045"/>
              <a:gd name="connsiteX138" fmla="*/ 3257325 w 3257325"/>
              <a:gd name="connsiteY138" fmla="*/ 943562 h 2046045"/>
              <a:gd name="connsiteX139" fmla="*/ 3246636 w 3257325"/>
              <a:gd name="connsiteY139" fmla="*/ 960888 h 2046045"/>
              <a:gd name="connsiteX140" fmla="*/ 2755891 w 3257325"/>
              <a:gd name="connsiteY140" fmla="*/ 1259965 h 2046045"/>
              <a:gd name="connsiteX141" fmla="*/ 2755785 w 3257325"/>
              <a:gd name="connsiteY141" fmla="*/ 1260992 h 2046045"/>
              <a:gd name="connsiteX142" fmla="*/ 2741169 w 3257325"/>
              <a:gd name="connsiteY142" fmla="*/ 1262368 h 2046045"/>
              <a:gd name="connsiteX143" fmla="*/ 2655102 w 3257325"/>
              <a:gd name="connsiteY143" fmla="*/ 1270477 h 2046045"/>
              <a:gd name="connsiteX144" fmla="*/ 2639697 w 3257325"/>
              <a:gd name="connsiteY144" fmla="*/ 1271929 h 2046045"/>
              <a:gd name="connsiteX145" fmla="*/ 2639674 w 3257325"/>
              <a:gd name="connsiteY145" fmla="*/ 1271487 h 2046045"/>
              <a:gd name="connsiteX146" fmla="*/ 2639225 w 3257325"/>
              <a:gd name="connsiteY146" fmla="*/ 1271516 h 2046045"/>
              <a:gd name="connsiteX147" fmla="*/ 2638689 w 3257325"/>
              <a:gd name="connsiteY147" fmla="*/ 1261283 h 2046045"/>
              <a:gd name="connsiteX148" fmla="*/ 2639924 w 3257325"/>
              <a:gd name="connsiteY148" fmla="*/ 1246099 h 2046045"/>
              <a:gd name="connsiteX149" fmla="*/ 2646656 w 3257325"/>
              <a:gd name="connsiteY149" fmla="*/ 1163379 h 2046045"/>
              <a:gd name="connsiteX150" fmla="*/ 2647142 w 3257325"/>
              <a:gd name="connsiteY150" fmla="*/ 1157407 h 2046045"/>
              <a:gd name="connsiteX151" fmla="*/ 2647598 w 3257325"/>
              <a:gd name="connsiteY151" fmla="*/ 1157351 h 2046045"/>
              <a:gd name="connsiteX152" fmla="*/ 3152069 w 3257325"/>
              <a:gd name="connsiteY152" fmla="*/ 566374 h 2046045"/>
              <a:gd name="connsiteX153" fmla="*/ 1880934 w 3257325"/>
              <a:gd name="connsiteY153" fmla="*/ 525463 h 2046045"/>
              <a:gd name="connsiteX154" fmla="*/ 1896367 w 3257325"/>
              <a:gd name="connsiteY154" fmla="*/ 526918 h 2046045"/>
              <a:gd name="connsiteX155" fmla="*/ 1982402 w 3257325"/>
              <a:gd name="connsiteY155" fmla="*/ 535024 h 2046045"/>
              <a:gd name="connsiteX156" fmla="*/ 1997022 w 3257325"/>
              <a:gd name="connsiteY156" fmla="*/ 536401 h 2046045"/>
              <a:gd name="connsiteX157" fmla="*/ 1997128 w 3257325"/>
              <a:gd name="connsiteY157" fmla="*/ 537428 h 2046045"/>
              <a:gd name="connsiteX158" fmla="*/ 2619365 w 3257325"/>
              <a:gd name="connsiteY158" fmla="*/ 1157351 h 2046045"/>
              <a:gd name="connsiteX159" fmla="*/ 2619821 w 3257325"/>
              <a:gd name="connsiteY159" fmla="*/ 1157407 h 2046045"/>
              <a:gd name="connsiteX160" fmla="*/ 2620306 w 3257325"/>
              <a:gd name="connsiteY160" fmla="*/ 1163379 h 2046045"/>
              <a:gd name="connsiteX161" fmla="*/ 2627038 w 3257325"/>
              <a:gd name="connsiteY161" fmla="*/ 1246099 h 2046045"/>
              <a:gd name="connsiteX162" fmla="*/ 2628274 w 3257325"/>
              <a:gd name="connsiteY162" fmla="*/ 1261283 h 2046045"/>
              <a:gd name="connsiteX163" fmla="*/ 2627739 w 3257325"/>
              <a:gd name="connsiteY163" fmla="*/ 1271516 h 2046045"/>
              <a:gd name="connsiteX164" fmla="*/ 2627290 w 3257325"/>
              <a:gd name="connsiteY164" fmla="*/ 1271487 h 2046045"/>
              <a:gd name="connsiteX165" fmla="*/ 2627266 w 3257325"/>
              <a:gd name="connsiteY165" fmla="*/ 1271929 h 2046045"/>
              <a:gd name="connsiteX166" fmla="*/ 2611860 w 3257325"/>
              <a:gd name="connsiteY166" fmla="*/ 1270477 h 2046045"/>
              <a:gd name="connsiteX167" fmla="*/ 2525795 w 3257325"/>
              <a:gd name="connsiteY167" fmla="*/ 1262368 h 2046045"/>
              <a:gd name="connsiteX168" fmla="*/ 2511177 w 3257325"/>
              <a:gd name="connsiteY168" fmla="*/ 1260992 h 2046045"/>
              <a:gd name="connsiteX169" fmla="*/ 2511072 w 3257325"/>
              <a:gd name="connsiteY169" fmla="*/ 1259965 h 2046045"/>
              <a:gd name="connsiteX170" fmla="*/ 1888834 w 3257325"/>
              <a:gd name="connsiteY170" fmla="*/ 640042 h 2046045"/>
              <a:gd name="connsiteX171" fmla="*/ 1888379 w 3257325"/>
              <a:gd name="connsiteY171" fmla="*/ 639985 h 2046045"/>
              <a:gd name="connsiteX172" fmla="*/ 1887891 w 3257325"/>
              <a:gd name="connsiteY172" fmla="*/ 634002 h 2046045"/>
              <a:gd name="connsiteX173" fmla="*/ 1881161 w 3257325"/>
              <a:gd name="connsiteY173" fmla="*/ 551299 h 2046045"/>
              <a:gd name="connsiteX174" fmla="*/ 1879926 w 3257325"/>
              <a:gd name="connsiteY174" fmla="*/ 536109 h 2046045"/>
              <a:gd name="connsiteX175" fmla="*/ 1880461 w 3257325"/>
              <a:gd name="connsiteY175" fmla="*/ 525876 h 2046045"/>
              <a:gd name="connsiteX176" fmla="*/ 1880911 w 3257325"/>
              <a:gd name="connsiteY176" fmla="*/ 525906 h 2046045"/>
              <a:gd name="connsiteX177" fmla="*/ 1860424 w 3257325"/>
              <a:gd name="connsiteY177" fmla="*/ 525463 h 2046045"/>
              <a:gd name="connsiteX178" fmla="*/ 1860448 w 3257325"/>
              <a:gd name="connsiteY178" fmla="*/ 525906 h 2046045"/>
              <a:gd name="connsiteX179" fmla="*/ 1860898 w 3257325"/>
              <a:gd name="connsiteY179" fmla="*/ 525876 h 2046045"/>
              <a:gd name="connsiteX180" fmla="*/ 1861432 w 3257325"/>
              <a:gd name="connsiteY180" fmla="*/ 536109 h 2046045"/>
              <a:gd name="connsiteX181" fmla="*/ 1860196 w 3257325"/>
              <a:gd name="connsiteY181" fmla="*/ 551299 h 2046045"/>
              <a:gd name="connsiteX182" fmla="*/ 1853467 w 3257325"/>
              <a:gd name="connsiteY182" fmla="*/ 634002 h 2046045"/>
              <a:gd name="connsiteX183" fmla="*/ 1852980 w 3257325"/>
              <a:gd name="connsiteY183" fmla="*/ 639985 h 2046045"/>
              <a:gd name="connsiteX184" fmla="*/ 1852524 w 3257325"/>
              <a:gd name="connsiteY184" fmla="*/ 640042 h 2046045"/>
              <a:gd name="connsiteX185" fmla="*/ 1230287 w 3257325"/>
              <a:gd name="connsiteY185" fmla="*/ 1259965 h 2046045"/>
              <a:gd name="connsiteX186" fmla="*/ 1230181 w 3257325"/>
              <a:gd name="connsiteY186" fmla="*/ 1260992 h 2046045"/>
              <a:gd name="connsiteX187" fmla="*/ 1215564 w 3257325"/>
              <a:gd name="connsiteY187" fmla="*/ 1262368 h 2046045"/>
              <a:gd name="connsiteX188" fmla="*/ 1129498 w 3257325"/>
              <a:gd name="connsiteY188" fmla="*/ 1270477 h 2046045"/>
              <a:gd name="connsiteX189" fmla="*/ 1114093 w 3257325"/>
              <a:gd name="connsiteY189" fmla="*/ 1271929 h 2046045"/>
              <a:gd name="connsiteX190" fmla="*/ 1114069 w 3257325"/>
              <a:gd name="connsiteY190" fmla="*/ 1271487 h 2046045"/>
              <a:gd name="connsiteX191" fmla="*/ 1113620 w 3257325"/>
              <a:gd name="connsiteY191" fmla="*/ 1271516 h 2046045"/>
              <a:gd name="connsiteX192" fmla="*/ 1113085 w 3257325"/>
              <a:gd name="connsiteY192" fmla="*/ 1261283 h 2046045"/>
              <a:gd name="connsiteX193" fmla="*/ 1114320 w 3257325"/>
              <a:gd name="connsiteY193" fmla="*/ 1246099 h 2046045"/>
              <a:gd name="connsiteX194" fmla="*/ 1121053 w 3257325"/>
              <a:gd name="connsiteY194" fmla="*/ 1163379 h 2046045"/>
              <a:gd name="connsiteX195" fmla="*/ 1121538 w 3257325"/>
              <a:gd name="connsiteY195" fmla="*/ 1157407 h 2046045"/>
              <a:gd name="connsiteX196" fmla="*/ 1121993 w 3257325"/>
              <a:gd name="connsiteY196" fmla="*/ 1157351 h 2046045"/>
              <a:gd name="connsiteX197" fmla="*/ 1744231 w 3257325"/>
              <a:gd name="connsiteY197" fmla="*/ 537428 h 2046045"/>
              <a:gd name="connsiteX198" fmla="*/ 1744336 w 3257325"/>
              <a:gd name="connsiteY198" fmla="*/ 536401 h 2046045"/>
              <a:gd name="connsiteX199" fmla="*/ 1758956 w 3257325"/>
              <a:gd name="connsiteY199" fmla="*/ 535024 h 2046045"/>
              <a:gd name="connsiteX200" fmla="*/ 1844990 w 3257325"/>
              <a:gd name="connsiteY200" fmla="*/ 526918 h 2046045"/>
              <a:gd name="connsiteX201" fmla="*/ 355330 w 3257325"/>
              <a:gd name="connsiteY201" fmla="*/ 525463 h 2046045"/>
              <a:gd name="connsiteX202" fmla="*/ 370763 w 3257325"/>
              <a:gd name="connsiteY202" fmla="*/ 526918 h 2046045"/>
              <a:gd name="connsiteX203" fmla="*/ 456798 w 3257325"/>
              <a:gd name="connsiteY203" fmla="*/ 535024 h 2046045"/>
              <a:gd name="connsiteX204" fmla="*/ 471418 w 3257325"/>
              <a:gd name="connsiteY204" fmla="*/ 536401 h 2046045"/>
              <a:gd name="connsiteX205" fmla="*/ 471523 w 3257325"/>
              <a:gd name="connsiteY205" fmla="*/ 537428 h 2046045"/>
              <a:gd name="connsiteX206" fmla="*/ 1093760 w 3257325"/>
              <a:gd name="connsiteY206" fmla="*/ 1157351 h 2046045"/>
              <a:gd name="connsiteX207" fmla="*/ 1094216 w 3257325"/>
              <a:gd name="connsiteY207" fmla="*/ 1157407 h 2046045"/>
              <a:gd name="connsiteX208" fmla="*/ 1094701 w 3257325"/>
              <a:gd name="connsiteY208" fmla="*/ 1163379 h 2046045"/>
              <a:gd name="connsiteX209" fmla="*/ 1101434 w 3257325"/>
              <a:gd name="connsiteY209" fmla="*/ 1246099 h 2046045"/>
              <a:gd name="connsiteX210" fmla="*/ 1102670 w 3257325"/>
              <a:gd name="connsiteY210" fmla="*/ 1261283 h 2046045"/>
              <a:gd name="connsiteX211" fmla="*/ 1102134 w 3257325"/>
              <a:gd name="connsiteY211" fmla="*/ 1271516 h 2046045"/>
              <a:gd name="connsiteX212" fmla="*/ 1101685 w 3257325"/>
              <a:gd name="connsiteY212" fmla="*/ 1271487 h 2046045"/>
              <a:gd name="connsiteX213" fmla="*/ 1101662 w 3257325"/>
              <a:gd name="connsiteY213" fmla="*/ 1271929 h 2046045"/>
              <a:gd name="connsiteX214" fmla="*/ 1086255 w 3257325"/>
              <a:gd name="connsiteY214" fmla="*/ 1270477 h 2046045"/>
              <a:gd name="connsiteX215" fmla="*/ 1000190 w 3257325"/>
              <a:gd name="connsiteY215" fmla="*/ 1262368 h 2046045"/>
              <a:gd name="connsiteX216" fmla="*/ 985573 w 3257325"/>
              <a:gd name="connsiteY216" fmla="*/ 1260992 h 2046045"/>
              <a:gd name="connsiteX217" fmla="*/ 985467 w 3257325"/>
              <a:gd name="connsiteY217" fmla="*/ 1259965 h 2046045"/>
              <a:gd name="connsiteX218" fmla="*/ 363229 w 3257325"/>
              <a:gd name="connsiteY218" fmla="*/ 640042 h 2046045"/>
              <a:gd name="connsiteX219" fmla="*/ 362774 w 3257325"/>
              <a:gd name="connsiteY219" fmla="*/ 639985 h 2046045"/>
              <a:gd name="connsiteX220" fmla="*/ 362286 w 3257325"/>
              <a:gd name="connsiteY220" fmla="*/ 634002 h 2046045"/>
              <a:gd name="connsiteX221" fmla="*/ 355557 w 3257325"/>
              <a:gd name="connsiteY221" fmla="*/ 551299 h 2046045"/>
              <a:gd name="connsiteX222" fmla="*/ 354322 w 3257325"/>
              <a:gd name="connsiteY222" fmla="*/ 536109 h 2046045"/>
              <a:gd name="connsiteX223" fmla="*/ 354856 w 3257325"/>
              <a:gd name="connsiteY223" fmla="*/ 525876 h 2046045"/>
              <a:gd name="connsiteX224" fmla="*/ 355306 w 3257325"/>
              <a:gd name="connsiteY224" fmla="*/ 525906 h 2046045"/>
              <a:gd name="connsiteX225" fmla="*/ 334820 w 3257325"/>
              <a:gd name="connsiteY225" fmla="*/ 525463 h 2046045"/>
              <a:gd name="connsiteX226" fmla="*/ 334843 w 3257325"/>
              <a:gd name="connsiteY226" fmla="*/ 525906 h 2046045"/>
              <a:gd name="connsiteX227" fmla="*/ 335293 w 3257325"/>
              <a:gd name="connsiteY227" fmla="*/ 525876 h 2046045"/>
              <a:gd name="connsiteX228" fmla="*/ 335828 w 3257325"/>
              <a:gd name="connsiteY228" fmla="*/ 536109 h 2046045"/>
              <a:gd name="connsiteX229" fmla="*/ 334592 w 3257325"/>
              <a:gd name="connsiteY229" fmla="*/ 551299 h 2046045"/>
              <a:gd name="connsiteX230" fmla="*/ 327862 w 3257325"/>
              <a:gd name="connsiteY230" fmla="*/ 634002 h 2046045"/>
              <a:gd name="connsiteX231" fmla="*/ 327375 w 3257325"/>
              <a:gd name="connsiteY231" fmla="*/ 639985 h 2046045"/>
              <a:gd name="connsiteX232" fmla="*/ 326919 w 3257325"/>
              <a:gd name="connsiteY232" fmla="*/ 640042 h 2046045"/>
              <a:gd name="connsiteX233" fmla="*/ 31787 w 3257325"/>
              <a:gd name="connsiteY233" fmla="*/ 1123694 h 2046045"/>
              <a:gd name="connsiteX234" fmla="*/ 0 w 3257325"/>
              <a:gd name="connsiteY234" fmla="*/ 1143250 h 2046045"/>
              <a:gd name="connsiteX235" fmla="*/ 0 w 3257325"/>
              <a:gd name="connsiteY235" fmla="*/ 1001329 h 2046045"/>
              <a:gd name="connsiteX236" fmla="*/ 36681 w 3257325"/>
              <a:gd name="connsiteY236" fmla="*/ 969730 h 2046045"/>
              <a:gd name="connsiteX237" fmla="*/ 206571 w 3257325"/>
              <a:gd name="connsiteY237" fmla="*/ 655015 h 2046045"/>
              <a:gd name="connsiteX238" fmla="*/ 32120 w 3257325"/>
              <a:gd name="connsiteY238" fmla="*/ 719407 h 2046045"/>
              <a:gd name="connsiteX239" fmla="*/ 0 w 3257325"/>
              <a:gd name="connsiteY239" fmla="*/ 739943 h 2046045"/>
              <a:gd name="connsiteX240" fmla="*/ 0 w 3257325"/>
              <a:gd name="connsiteY240" fmla="*/ 608666 h 2046045"/>
              <a:gd name="connsiteX241" fmla="*/ 100859 w 3257325"/>
              <a:gd name="connsiteY241" fmla="*/ 566374 h 2046045"/>
              <a:gd name="connsiteX242" fmla="*/ 218626 w 3257325"/>
              <a:gd name="connsiteY242" fmla="*/ 537428 h 2046045"/>
              <a:gd name="connsiteX243" fmla="*/ 218731 w 3257325"/>
              <a:gd name="connsiteY243" fmla="*/ 536401 h 2046045"/>
              <a:gd name="connsiteX244" fmla="*/ 233352 w 3257325"/>
              <a:gd name="connsiteY244" fmla="*/ 535024 h 2046045"/>
              <a:gd name="connsiteX245" fmla="*/ 319386 w 3257325"/>
              <a:gd name="connsiteY245" fmla="*/ 526918 h 2046045"/>
              <a:gd name="connsiteX246" fmla="*/ 3005506 w 3257325"/>
              <a:gd name="connsiteY246" fmla="*/ 0 h 2046045"/>
              <a:gd name="connsiteX247" fmla="*/ 3180629 w 3257325"/>
              <a:gd name="connsiteY247" fmla="*/ 0 h 2046045"/>
              <a:gd name="connsiteX248" fmla="*/ 3252570 w 3257325"/>
              <a:gd name="connsiteY248" fmla="*/ 86351 h 2046045"/>
              <a:gd name="connsiteX249" fmla="*/ 3257325 w 3257325"/>
              <a:gd name="connsiteY249" fmla="*/ 94291 h 2046045"/>
              <a:gd name="connsiteX250" fmla="*/ 3257325 w 3257325"/>
              <a:gd name="connsiteY250" fmla="*/ 384136 h 2046045"/>
              <a:gd name="connsiteX251" fmla="*/ 3223386 w 3257325"/>
              <a:gd name="connsiteY251" fmla="*/ 271416 h 2046045"/>
              <a:gd name="connsiteX252" fmla="*/ 3005506 w 3257325"/>
              <a:gd name="connsiteY252" fmla="*/ 0 h 2046045"/>
              <a:gd name="connsiteX253" fmla="*/ 2675991 w 3257325"/>
              <a:gd name="connsiteY253" fmla="*/ 0 h 2046045"/>
              <a:gd name="connsiteX254" fmla="*/ 2800001 w 3257325"/>
              <a:gd name="connsiteY254" fmla="*/ 0 h 2046045"/>
              <a:gd name="connsiteX255" fmla="*/ 3107821 w 3257325"/>
              <a:gd name="connsiteY255" fmla="*/ 333475 h 2046045"/>
              <a:gd name="connsiteX256" fmla="*/ 3257325 w 3257325"/>
              <a:gd name="connsiteY256" fmla="*/ 385492 h 2046045"/>
              <a:gd name="connsiteX257" fmla="*/ 3257325 w 3257325"/>
              <a:gd name="connsiteY257" fmla="*/ 501204 h 2046045"/>
              <a:gd name="connsiteX258" fmla="*/ 3166989 w 3257325"/>
              <a:gd name="connsiteY258" fmla="*/ 479801 h 2046045"/>
              <a:gd name="connsiteX259" fmla="*/ 2675991 w 3257325"/>
              <a:gd name="connsiteY259" fmla="*/ 0 h 2046045"/>
              <a:gd name="connsiteX260" fmla="*/ 2086335 w 3257325"/>
              <a:gd name="connsiteY260" fmla="*/ 0 h 2046045"/>
              <a:gd name="connsiteX261" fmla="*/ 2261458 w 3257325"/>
              <a:gd name="connsiteY261" fmla="*/ 0 h 2046045"/>
              <a:gd name="connsiteX262" fmla="*/ 2009185 w 3257325"/>
              <a:gd name="connsiteY262" fmla="*/ 385650 h 2046045"/>
              <a:gd name="connsiteX263" fmla="*/ 2466964 w 3257325"/>
              <a:gd name="connsiteY263" fmla="*/ 0 h 2046045"/>
              <a:gd name="connsiteX264" fmla="*/ 2590973 w 3257325"/>
              <a:gd name="connsiteY264" fmla="*/ 0 h 2046045"/>
              <a:gd name="connsiteX265" fmla="*/ 1997131 w 3257325"/>
              <a:gd name="connsiteY265" fmla="*/ 504168 h 2046045"/>
              <a:gd name="connsiteX266" fmla="*/ 1997024 w 3257325"/>
              <a:gd name="connsiteY266" fmla="*/ 505203 h 2046045"/>
              <a:gd name="connsiteX267" fmla="*/ 1982408 w 3257325"/>
              <a:gd name="connsiteY267" fmla="*/ 506591 h 2046045"/>
              <a:gd name="connsiteX268" fmla="*/ 1896341 w 3257325"/>
              <a:gd name="connsiteY268" fmla="*/ 514764 h 2046045"/>
              <a:gd name="connsiteX269" fmla="*/ 1880936 w 3257325"/>
              <a:gd name="connsiteY269" fmla="*/ 516227 h 2046045"/>
              <a:gd name="connsiteX270" fmla="*/ 1880913 w 3257325"/>
              <a:gd name="connsiteY270" fmla="*/ 515781 h 2046045"/>
              <a:gd name="connsiteX271" fmla="*/ 1880464 w 3257325"/>
              <a:gd name="connsiteY271" fmla="*/ 515811 h 2046045"/>
              <a:gd name="connsiteX272" fmla="*/ 1879928 w 3257325"/>
              <a:gd name="connsiteY272" fmla="*/ 505497 h 2046045"/>
              <a:gd name="connsiteX273" fmla="*/ 1881163 w 3257325"/>
              <a:gd name="connsiteY273" fmla="*/ 490192 h 2046045"/>
              <a:gd name="connsiteX274" fmla="*/ 1887896 w 3257325"/>
              <a:gd name="connsiteY274" fmla="*/ 406818 h 2046045"/>
              <a:gd name="connsiteX275" fmla="*/ 1888381 w 3257325"/>
              <a:gd name="connsiteY275" fmla="*/ 400799 h 2046045"/>
              <a:gd name="connsiteX276" fmla="*/ 1888837 w 3257325"/>
              <a:gd name="connsiteY276" fmla="*/ 400742 h 2046045"/>
              <a:gd name="connsiteX277" fmla="*/ 2086335 w 3257325"/>
              <a:gd name="connsiteY277" fmla="*/ 0 h 2046045"/>
              <a:gd name="connsiteX278" fmla="*/ 1150386 w 3257325"/>
              <a:gd name="connsiteY278" fmla="*/ 0 h 2046045"/>
              <a:gd name="connsiteX279" fmla="*/ 1274397 w 3257325"/>
              <a:gd name="connsiteY279" fmla="*/ 0 h 2046045"/>
              <a:gd name="connsiteX280" fmla="*/ 1732176 w 3257325"/>
              <a:gd name="connsiteY280" fmla="*/ 385650 h 2046045"/>
              <a:gd name="connsiteX281" fmla="*/ 1479901 w 3257325"/>
              <a:gd name="connsiteY281" fmla="*/ 0 h 2046045"/>
              <a:gd name="connsiteX282" fmla="*/ 1655024 w 3257325"/>
              <a:gd name="connsiteY282" fmla="*/ 0 h 2046045"/>
              <a:gd name="connsiteX283" fmla="*/ 1852523 w 3257325"/>
              <a:gd name="connsiteY283" fmla="*/ 400742 h 2046045"/>
              <a:gd name="connsiteX284" fmla="*/ 1852979 w 3257325"/>
              <a:gd name="connsiteY284" fmla="*/ 400799 h 2046045"/>
              <a:gd name="connsiteX285" fmla="*/ 1853464 w 3257325"/>
              <a:gd name="connsiteY285" fmla="*/ 406818 h 2046045"/>
              <a:gd name="connsiteX286" fmla="*/ 1860196 w 3257325"/>
              <a:gd name="connsiteY286" fmla="*/ 490192 h 2046045"/>
              <a:gd name="connsiteX287" fmla="*/ 1861432 w 3257325"/>
              <a:gd name="connsiteY287" fmla="*/ 505497 h 2046045"/>
              <a:gd name="connsiteX288" fmla="*/ 1860897 w 3257325"/>
              <a:gd name="connsiteY288" fmla="*/ 515811 h 2046045"/>
              <a:gd name="connsiteX289" fmla="*/ 1860448 w 3257325"/>
              <a:gd name="connsiteY289" fmla="*/ 515781 h 2046045"/>
              <a:gd name="connsiteX290" fmla="*/ 1860424 w 3257325"/>
              <a:gd name="connsiteY290" fmla="*/ 516227 h 2046045"/>
              <a:gd name="connsiteX291" fmla="*/ 1845018 w 3257325"/>
              <a:gd name="connsiteY291" fmla="*/ 514764 h 2046045"/>
              <a:gd name="connsiteX292" fmla="*/ 1758953 w 3257325"/>
              <a:gd name="connsiteY292" fmla="*/ 506591 h 2046045"/>
              <a:gd name="connsiteX293" fmla="*/ 1744336 w 3257325"/>
              <a:gd name="connsiteY293" fmla="*/ 505203 h 2046045"/>
              <a:gd name="connsiteX294" fmla="*/ 1744230 w 3257325"/>
              <a:gd name="connsiteY294" fmla="*/ 504168 h 2046045"/>
              <a:gd name="connsiteX295" fmla="*/ 1150386 w 3257325"/>
              <a:gd name="connsiteY295" fmla="*/ 0 h 2046045"/>
              <a:gd name="connsiteX296" fmla="*/ 560732 w 3257325"/>
              <a:gd name="connsiteY296" fmla="*/ 0 h 2046045"/>
              <a:gd name="connsiteX297" fmla="*/ 735855 w 3257325"/>
              <a:gd name="connsiteY297" fmla="*/ 0 h 2046045"/>
              <a:gd name="connsiteX298" fmla="*/ 483580 w 3257325"/>
              <a:gd name="connsiteY298" fmla="*/ 385650 h 2046045"/>
              <a:gd name="connsiteX299" fmla="*/ 941359 w 3257325"/>
              <a:gd name="connsiteY299" fmla="*/ 0 h 2046045"/>
              <a:gd name="connsiteX300" fmla="*/ 1065369 w 3257325"/>
              <a:gd name="connsiteY300" fmla="*/ 0 h 2046045"/>
              <a:gd name="connsiteX301" fmla="*/ 471526 w 3257325"/>
              <a:gd name="connsiteY301" fmla="*/ 504168 h 2046045"/>
              <a:gd name="connsiteX302" fmla="*/ 471419 w 3257325"/>
              <a:gd name="connsiteY302" fmla="*/ 505203 h 2046045"/>
              <a:gd name="connsiteX303" fmla="*/ 456803 w 3257325"/>
              <a:gd name="connsiteY303" fmla="*/ 506591 h 2046045"/>
              <a:gd name="connsiteX304" fmla="*/ 370737 w 3257325"/>
              <a:gd name="connsiteY304" fmla="*/ 514764 h 2046045"/>
              <a:gd name="connsiteX305" fmla="*/ 355331 w 3257325"/>
              <a:gd name="connsiteY305" fmla="*/ 516227 h 2046045"/>
              <a:gd name="connsiteX306" fmla="*/ 355308 w 3257325"/>
              <a:gd name="connsiteY306" fmla="*/ 515781 h 2046045"/>
              <a:gd name="connsiteX307" fmla="*/ 354859 w 3257325"/>
              <a:gd name="connsiteY307" fmla="*/ 515811 h 2046045"/>
              <a:gd name="connsiteX308" fmla="*/ 354323 w 3257325"/>
              <a:gd name="connsiteY308" fmla="*/ 505497 h 2046045"/>
              <a:gd name="connsiteX309" fmla="*/ 355559 w 3257325"/>
              <a:gd name="connsiteY309" fmla="*/ 490192 h 2046045"/>
              <a:gd name="connsiteX310" fmla="*/ 362292 w 3257325"/>
              <a:gd name="connsiteY310" fmla="*/ 406818 h 2046045"/>
              <a:gd name="connsiteX311" fmla="*/ 362777 w 3257325"/>
              <a:gd name="connsiteY311" fmla="*/ 400799 h 2046045"/>
              <a:gd name="connsiteX312" fmla="*/ 363232 w 3257325"/>
              <a:gd name="connsiteY312" fmla="*/ 400742 h 2046045"/>
              <a:gd name="connsiteX313" fmla="*/ 560732 w 3257325"/>
              <a:gd name="connsiteY313" fmla="*/ 0 h 2046045"/>
              <a:gd name="connsiteX314" fmla="*/ 0 w 3257325"/>
              <a:gd name="connsiteY314" fmla="*/ 0 h 2046045"/>
              <a:gd name="connsiteX315" fmla="*/ 129420 w 3257325"/>
              <a:gd name="connsiteY315" fmla="*/ 0 h 2046045"/>
              <a:gd name="connsiteX316" fmla="*/ 326918 w 3257325"/>
              <a:gd name="connsiteY316" fmla="*/ 400742 h 2046045"/>
              <a:gd name="connsiteX317" fmla="*/ 327374 w 3257325"/>
              <a:gd name="connsiteY317" fmla="*/ 400799 h 2046045"/>
              <a:gd name="connsiteX318" fmla="*/ 327859 w 3257325"/>
              <a:gd name="connsiteY318" fmla="*/ 406818 h 2046045"/>
              <a:gd name="connsiteX319" fmla="*/ 334592 w 3257325"/>
              <a:gd name="connsiteY319" fmla="*/ 490192 h 2046045"/>
              <a:gd name="connsiteX320" fmla="*/ 335828 w 3257325"/>
              <a:gd name="connsiteY320" fmla="*/ 505497 h 2046045"/>
              <a:gd name="connsiteX321" fmla="*/ 335292 w 3257325"/>
              <a:gd name="connsiteY321" fmla="*/ 515811 h 2046045"/>
              <a:gd name="connsiteX322" fmla="*/ 334843 w 3257325"/>
              <a:gd name="connsiteY322" fmla="*/ 515781 h 2046045"/>
              <a:gd name="connsiteX323" fmla="*/ 334820 w 3257325"/>
              <a:gd name="connsiteY323" fmla="*/ 516227 h 2046045"/>
              <a:gd name="connsiteX324" fmla="*/ 319414 w 3257325"/>
              <a:gd name="connsiteY324" fmla="*/ 514764 h 2046045"/>
              <a:gd name="connsiteX325" fmla="*/ 233348 w 3257325"/>
              <a:gd name="connsiteY325" fmla="*/ 506591 h 2046045"/>
              <a:gd name="connsiteX326" fmla="*/ 218731 w 3257325"/>
              <a:gd name="connsiteY326" fmla="*/ 505203 h 2046045"/>
              <a:gd name="connsiteX327" fmla="*/ 218625 w 3257325"/>
              <a:gd name="connsiteY327" fmla="*/ 504168 h 2046045"/>
              <a:gd name="connsiteX328" fmla="*/ 18974 w 3257325"/>
              <a:gd name="connsiteY328" fmla="*/ 442317 h 2046045"/>
              <a:gd name="connsiteX329" fmla="*/ 0 w 3257325"/>
              <a:gd name="connsiteY329" fmla="*/ 431832 h 2046045"/>
              <a:gd name="connsiteX330" fmla="*/ 0 w 3257325"/>
              <a:gd name="connsiteY330" fmla="*/ 296378 h 2046045"/>
              <a:gd name="connsiteX331" fmla="*/ 56611 w 3257325"/>
              <a:gd name="connsiteY331" fmla="*/ 333475 h 2046045"/>
              <a:gd name="connsiteX332" fmla="*/ 206571 w 3257325"/>
              <a:gd name="connsiteY332" fmla="*/ 385650 h 2046045"/>
              <a:gd name="connsiteX333" fmla="*/ 43769 w 3257325"/>
              <a:gd name="connsiteY333" fmla="*/ 76234 h 2046045"/>
              <a:gd name="connsiteX334" fmla="*/ 0 w 3257325"/>
              <a:gd name="connsiteY334" fmla="*/ 38942 h 204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3257325" h="2046045">
                <a:moveTo>
                  <a:pt x="2499020" y="1424248"/>
                </a:moveTo>
                <a:cubicBezTo>
                  <a:pt x="2250914" y="1477570"/>
                  <a:pt x="2057217" y="1671227"/>
                  <a:pt x="2009185" y="1915469"/>
                </a:cubicBezTo>
                <a:cubicBezTo>
                  <a:pt x="2257289" y="1862147"/>
                  <a:pt x="2450988" y="1668491"/>
                  <a:pt x="2499020" y="1424248"/>
                </a:cubicBezTo>
                <a:close/>
                <a:moveTo>
                  <a:pt x="1242341" y="1424248"/>
                </a:moveTo>
                <a:cubicBezTo>
                  <a:pt x="1290373" y="1668491"/>
                  <a:pt x="1484071" y="1862147"/>
                  <a:pt x="1732176" y="1915469"/>
                </a:cubicBezTo>
                <a:cubicBezTo>
                  <a:pt x="1684144" y="1671227"/>
                  <a:pt x="1490446" y="1477570"/>
                  <a:pt x="1242341" y="1424248"/>
                </a:cubicBezTo>
                <a:close/>
                <a:moveTo>
                  <a:pt x="973415" y="1424248"/>
                </a:moveTo>
                <a:cubicBezTo>
                  <a:pt x="725310" y="1477570"/>
                  <a:pt x="531612" y="1671227"/>
                  <a:pt x="483580" y="1915469"/>
                </a:cubicBezTo>
                <a:cubicBezTo>
                  <a:pt x="731685" y="1862147"/>
                  <a:pt x="925383" y="1668491"/>
                  <a:pt x="973415" y="1424248"/>
                </a:cubicBezTo>
                <a:close/>
                <a:moveTo>
                  <a:pt x="0" y="1423371"/>
                </a:moveTo>
                <a:lnTo>
                  <a:pt x="31786" y="1443082"/>
                </a:lnTo>
                <a:cubicBezTo>
                  <a:pt x="188989" y="1558280"/>
                  <a:pt x="298589" y="1731727"/>
                  <a:pt x="326918" y="1930561"/>
                </a:cubicBezTo>
                <a:cubicBezTo>
                  <a:pt x="327070" y="1930609"/>
                  <a:pt x="327221" y="1930613"/>
                  <a:pt x="327374" y="1930618"/>
                </a:cubicBezTo>
                <a:lnTo>
                  <a:pt x="327859" y="1936636"/>
                </a:lnTo>
                <a:cubicBezTo>
                  <a:pt x="332420" y="1963909"/>
                  <a:pt x="334629" y="1991760"/>
                  <a:pt x="334592" y="2020011"/>
                </a:cubicBezTo>
                <a:cubicBezTo>
                  <a:pt x="335774" y="2025085"/>
                  <a:pt x="335828" y="2030194"/>
                  <a:pt x="335828" y="2035316"/>
                </a:cubicBezTo>
                <a:lnTo>
                  <a:pt x="335292" y="2045630"/>
                </a:lnTo>
                <a:lnTo>
                  <a:pt x="334843" y="2045600"/>
                </a:lnTo>
                <a:lnTo>
                  <a:pt x="334820" y="2046045"/>
                </a:lnTo>
                <a:lnTo>
                  <a:pt x="319414" y="2044582"/>
                </a:lnTo>
                <a:cubicBezTo>
                  <a:pt x="290216" y="2044107"/>
                  <a:pt x="261462" y="2041419"/>
                  <a:pt x="233348" y="2036409"/>
                </a:cubicBezTo>
                <a:cubicBezTo>
                  <a:pt x="228321" y="2036787"/>
                  <a:pt x="223517" y="2035932"/>
                  <a:pt x="218731" y="2035022"/>
                </a:cubicBezTo>
                <a:lnTo>
                  <a:pt x="218625" y="2033987"/>
                </a:lnTo>
                <a:cubicBezTo>
                  <a:pt x="178184" y="2027293"/>
                  <a:pt x="138838" y="2017481"/>
                  <a:pt x="100859" y="2004812"/>
                </a:cubicBezTo>
                <a:lnTo>
                  <a:pt x="0" y="1962186"/>
                </a:lnTo>
                <a:lnTo>
                  <a:pt x="0" y="1829869"/>
                </a:lnTo>
                <a:lnTo>
                  <a:pt x="32120" y="1850567"/>
                </a:lnTo>
                <a:cubicBezTo>
                  <a:pt x="85919" y="1880037"/>
                  <a:pt x="144545" y="1902139"/>
                  <a:pt x="206571" y="1915469"/>
                </a:cubicBezTo>
                <a:cubicBezTo>
                  <a:pt x="182555" y="1793348"/>
                  <a:pt x="122123" y="1683874"/>
                  <a:pt x="36681" y="1598264"/>
                </a:cubicBezTo>
                <a:lnTo>
                  <a:pt x="0" y="1566414"/>
                </a:lnTo>
                <a:close/>
                <a:moveTo>
                  <a:pt x="2639697" y="1293671"/>
                </a:moveTo>
                <a:lnTo>
                  <a:pt x="2655130" y="1295137"/>
                </a:lnTo>
                <a:cubicBezTo>
                  <a:pt x="2684318" y="1295612"/>
                  <a:pt x="2713061" y="1298300"/>
                  <a:pt x="2741165" y="1303307"/>
                </a:cubicBezTo>
                <a:cubicBezTo>
                  <a:pt x="2746193" y="1302930"/>
                  <a:pt x="2750998" y="1303784"/>
                  <a:pt x="2755785" y="1304696"/>
                </a:cubicBezTo>
                <a:lnTo>
                  <a:pt x="2755890" y="1305731"/>
                </a:lnTo>
                <a:cubicBezTo>
                  <a:pt x="2958098" y="1339202"/>
                  <a:pt x="3132902" y="1450637"/>
                  <a:pt x="3246636" y="1607176"/>
                </a:cubicBezTo>
                <a:lnTo>
                  <a:pt x="3257325" y="1624640"/>
                </a:lnTo>
                <a:lnTo>
                  <a:pt x="3257325" y="1913823"/>
                </a:lnTo>
                <a:lnTo>
                  <a:pt x="3233119" y="1826425"/>
                </a:lnTo>
                <a:cubicBezTo>
                  <a:pt x="3160474" y="1625006"/>
                  <a:pt x="2985038" y="1470905"/>
                  <a:pt x="2767946" y="1424248"/>
                </a:cubicBezTo>
                <a:cubicBezTo>
                  <a:pt x="2803969" y="1607430"/>
                  <a:pt x="2921931" y="1762158"/>
                  <a:pt x="3083329" y="1850567"/>
                </a:cubicBezTo>
                <a:lnTo>
                  <a:pt x="3257325" y="1915300"/>
                </a:lnTo>
                <a:lnTo>
                  <a:pt x="3257325" y="2030888"/>
                </a:lnTo>
                <a:lnTo>
                  <a:pt x="3152069" y="2004812"/>
                </a:lnTo>
                <a:cubicBezTo>
                  <a:pt x="2886210" y="1916134"/>
                  <a:pt x="2687259" y="1687526"/>
                  <a:pt x="2647597" y="1409157"/>
                </a:cubicBezTo>
                <a:cubicBezTo>
                  <a:pt x="2647446" y="1409109"/>
                  <a:pt x="2647293" y="1409105"/>
                  <a:pt x="2647141" y="1409100"/>
                </a:cubicBezTo>
                <a:lnTo>
                  <a:pt x="2646654" y="1403069"/>
                </a:lnTo>
                <a:cubicBezTo>
                  <a:pt x="2642095" y="1375801"/>
                  <a:pt x="2639886" y="1347956"/>
                  <a:pt x="2639924" y="1319711"/>
                </a:cubicBezTo>
                <a:cubicBezTo>
                  <a:pt x="2638741" y="1314636"/>
                  <a:pt x="2638689" y="1309525"/>
                  <a:pt x="2638689" y="1304402"/>
                </a:cubicBezTo>
                <a:cubicBezTo>
                  <a:pt x="2638689" y="1300956"/>
                  <a:pt x="2638714" y="1297516"/>
                  <a:pt x="2639224" y="1294088"/>
                </a:cubicBezTo>
                <a:lnTo>
                  <a:pt x="2639674" y="1294118"/>
                </a:lnTo>
                <a:close/>
                <a:moveTo>
                  <a:pt x="2627268" y="1293671"/>
                </a:moveTo>
                <a:lnTo>
                  <a:pt x="2627291" y="1294118"/>
                </a:lnTo>
                <a:lnTo>
                  <a:pt x="2627741" y="1294088"/>
                </a:lnTo>
                <a:cubicBezTo>
                  <a:pt x="2628252" y="1297516"/>
                  <a:pt x="2628276" y="1300956"/>
                  <a:pt x="2628276" y="1304402"/>
                </a:cubicBezTo>
                <a:cubicBezTo>
                  <a:pt x="2628276" y="1309525"/>
                  <a:pt x="2628223" y="1314636"/>
                  <a:pt x="2627040" y="1319711"/>
                </a:cubicBezTo>
                <a:cubicBezTo>
                  <a:pt x="2627078" y="1347956"/>
                  <a:pt x="2624870" y="1375801"/>
                  <a:pt x="2620311" y="1403069"/>
                </a:cubicBezTo>
                <a:lnTo>
                  <a:pt x="2619824" y="1409100"/>
                </a:lnTo>
                <a:cubicBezTo>
                  <a:pt x="2619671" y="1409105"/>
                  <a:pt x="2619519" y="1409109"/>
                  <a:pt x="2619368" y="1409157"/>
                </a:cubicBezTo>
                <a:cubicBezTo>
                  <a:pt x="2574040" y="1727293"/>
                  <a:pt x="2320661" y="1980435"/>
                  <a:pt x="1997131" y="2033987"/>
                </a:cubicBezTo>
                <a:lnTo>
                  <a:pt x="1997024" y="2035022"/>
                </a:lnTo>
                <a:cubicBezTo>
                  <a:pt x="1992239" y="2035932"/>
                  <a:pt x="1987435" y="2036787"/>
                  <a:pt x="1982408" y="2036409"/>
                </a:cubicBezTo>
                <a:cubicBezTo>
                  <a:pt x="1954293" y="2041419"/>
                  <a:pt x="1925540" y="2044107"/>
                  <a:pt x="1896341" y="2044582"/>
                </a:cubicBezTo>
                <a:lnTo>
                  <a:pt x="1880936" y="2046045"/>
                </a:lnTo>
                <a:lnTo>
                  <a:pt x="1880913" y="2045600"/>
                </a:lnTo>
                <a:lnTo>
                  <a:pt x="1880464" y="2045630"/>
                </a:lnTo>
                <a:lnTo>
                  <a:pt x="1879928" y="2035316"/>
                </a:lnTo>
                <a:cubicBezTo>
                  <a:pt x="1879928" y="2030194"/>
                  <a:pt x="1879981" y="2025085"/>
                  <a:pt x="1881163" y="2020011"/>
                </a:cubicBezTo>
                <a:cubicBezTo>
                  <a:pt x="1881126" y="1991760"/>
                  <a:pt x="1883335" y="1963909"/>
                  <a:pt x="1887896" y="1936636"/>
                </a:cubicBezTo>
                <a:lnTo>
                  <a:pt x="1888381" y="1930618"/>
                </a:lnTo>
                <a:cubicBezTo>
                  <a:pt x="1888534" y="1930613"/>
                  <a:pt x="1888686" y="1930609"/>
                  <a:pt x="1888837" y="1930561"/>
                </a:cubicBezTo>
                <a:cubicBezTo>
                  <a:pt x="1934164" y="1612426"/>
                  <a:pt x="2187543" y="1359284"/>
                  <a:pt x="2511075" y="1305731"/>
                </a:cubicBezTo>
                <a:lnTo>
                  <a:pt x="2511179" y="1304696"/>
                </a:lnTo>
                <a:cubicBezTo>
                  <a:pt x="2515967" y="1303784"/>
                  <a:pt x="2520772" y="1302930"/>
                  <a:pt x="2525800" y="1303307"/>
                </a:cubicBezTo>
                <a:cubicBezTo>
                  <a:pt x="2553904" y="1298300"/>
                  <a:pt x="2582646" y="1295612"/>
                  <a:pt x="2611834" y="1295137"/>
                </a:cubicBezTo>
                <a:close/>
                <a:moveTo>
                  <a:pt x="1114093" y="1293671"/>
                </a:moveTo>
                <a:lnTo>
                  <a:pt x="1129526" y="1295137"/>
                </a:lnTo>
                <a:cubicBezTo>
                  <a:pt x="1158714" y="1295612"/>
                  <a:pt x="1187457" y="1298300"/>
                  <a:pt x="1215561" y="1303307"/>
                </a:cubicBezTo>
                <a:cubicBezTo>
                  <a:pt x="1220588" y="1302930"/>
                  <a:pt x="1225393" y="1303784"/>
                  <a:pt x="1230181" y="1304696"/>
                </a:cubicBezTo>
                <a:lnTo>
                  <a:pt x="1230286" y="1305731"/>
                </a:lnTo>
                <a:cubicBezTo>
                  <a:pt x="1553818" y="1359284"/>
                  <a:pt x="1807196" y="1612426"/>
                  <a:pt x="1852523" y="1930561"/>
                </a:cubicBezTo>
                <a:cubicBezTo>
                  <a:pt x="1852675" y="1930609"/>
                  <a:pt x="1852826" y="1930613"/>
                  <a:pt x="1852979" y="1930618"/>
                </a:cubicBezTo>
                <a:lnTo>
                  <a:pt x="1853464" y="1936636"/>
                </a:lnTo>
                <a:cubicBezTo>
                  <a:pt x="1858025" y="1963909"/>
                  <a:pt x="1860234" y="1991760"/>
                  <a:pt x="1860196" y="2020011"/>
                </a:cubicBezTo>
                <a:cubicBezTo>
                  <a:pt x="1861379" y="2025085"/>
                  <a:pt x="1861432" y="2030194"/>
                  <a:pt x="1861432" y="2035316"/>
                </a:cubicBezTo>
                <a:lnTo>
                  <a:pt x="1860897" y="2045630"/>
                </a:lnTo>
                <a:lnTo>
                  <a:pt x="1860448" y="2045600"/>
                </a:lnTo>
                <a:lnTo>
                  <a:pt x="1860424" y="2046045"/>
                </a:lnTo>
                <a:lnTo>
                  <a:pt x="1845018" y="2044582"/>
                </a:lnTo>
                <a:cubicBezTo>
                  <a:pt x="1815821" y="2044107"/>
                  <a:pt x="1787067" y="2041419"/>
                  <a:pt x="1758953" y="2036409"/>
                </a:cubicBezTo>
                <a:cubicBezTo>
                  <a:pt x="1753925" y="2036787"/>
                  <a:pt x="1749122" y="2035932"/>
                  <a:pt x="1744336" y="2035022"/>
                </a:cubicBezTo>
                <a:lnTo>
                  <a:pt x="1744230" y="2033987"/>
                </a:lnTo>
                <a:cubicBezTo>
                  <a:pt x="1420699" y="1980435"/>
                  <a:pt x="1167321" y="1727293"/>
                  <a:pt x="1121992" y="1409157"/>
                </a:cubicBezTo>
                <a:cubicBezTo>
                  <a:pt x="1121842" y="1409109"/>
                  <a:pt x="1121688" y="1409105"/>
                  <a:pt x="1121537" y="1409100"/>
                </a:cubicBezTo>
                <a:lnTo>
                  <a:pt x="1121049" y="1403069"/>
                </a:lnTo>
                <a:cubicBezTo>
                  <a:pt x="1116491" y="1375801"/>
                  <a:pt x="1114282" y="1347956"/>
                  <a:pt x="1114320" y="1319711"/>
                </a:cubicBezTo>
                <a:cubicBezTo>
                  <a:pt x="1113137" y="1314636"/>
                  <a:pt x="1113085" y="1309525"/>
                  <a:pt x="1113085" y="1304402"/>
                </a:cubicBezTo>
                <a:cubicBezTo>
                  <a:pt x="1113085" y="1300956"/>
                  <a:pt x="1113109" y="1297516"/>
                  <a:pt x="1113619" y="1294088"/>
                </a:cubicBezTo>
                <a:lnTo>
                  <a:pt x="1114069" y="1294118"/>
                </a:lnTo>
                <a:close/>
                <a:moveTo>
                  <a:pt x="1101663" y="1293671"/>
                </a:moveTo>
                <a:lnTo>
                  <a:pt x="1101687" y="1294118"/>
                </a:lnTo>
                <a:lnTo>
                  <a:pt x="1102137" y="1294088"/>
                </a:lnTo>
                <a:cubicBezTo>
                  <a:pt x="1102647" y="1297516"/>
                  <a:pt x="1102671" y="1300956"/>
                  <a:pt x="1102671" y="1304402"/>
                </a:cubicBezTo>
                <a:cubicBezTo>
                  <a:pt x="1102671" y="1309525"/>
                  <a:pt x="1102618" y="1314636"/>
                  <a:pt x="1101435" y="1319711"/>
                </a:cubicBezTo>
                <a:cubicBezTo>
                  <a:pt x="1101473" y="1347956"/>
                  <a:pt x="1099265" y="1375801"/>
                  <a:pt x="1094706" y="1403069"/>
                </a:cubicBezTo>
                <a:lnTo>
                  <a:pt x="1094219" y="1409100"/>
                </a:lnTo>
                <a:cubicBezTo>
                  <a:pt x="1094066" y="1409105"/>
                  <a:pt x="1093914" y="1409109"/>
                  <a:pt x="1093763" y="1409157"/>
                </a:cubicBezTo>
                <a:cubicBezTo>
                  <a:pt x="1048435" y="1727293"/>
                  <a:pt x="795057" y="1980435"/>
                  <a:pt x="471526" y="2033987"/>
                </a:cubicBezTo>
                <a:lnTo>
                  <a:pt x="471419" y="2035022"/>
                </a:lnTo>
                <a:cubicBezTo>
                  <a:pt x="466634" y="2035932"/>
                  <a:pt x="461830" y="2036787"/>
                  <a:pt x="456803" y="2036409"/>
                </a:cubicBezTo>
                <a:cubicBezTo>
                  <a:pt x="428688" y="2041419"/>
                  <a:pt x="399935" y="2044107"/>
                  <a:pt x="370737" y="2044582"/>
                </a:cubicBezTo>
                <a:lnTo>
                  <a:pt x="355331" y="2046045"/>
                </a:lnTo>
                <a:lnTo>
                  <a:pt x="355308" y="2045600"/>
                </a:lnTo>
                <a:lnTo>
                  <a:pt x="354859" y="2045630"/>
                </a:lnTo>
                <a:lnTo>
                  <a:pt x="354323" y="2035316"/>
                </a:lnTo>
                <a:cubicBezTo>
                  <a:pt x="354323" y="2030194"/>
                  <a:pt x="354376" y="2025085"/>
                  <a:pt x="355559" y="2020011"/>
                </a:cubicBezTo>
                <a:cubicBezTo>
                  <a:pt x="355521" y="1991760"/>
                  <a:pt x="357731" y="1963909"/>
                  <a:pt x="362292" y="1936636"/>
                </a:cubicBezTo>
                <a:lnTo>
                  <a:pt x="362777" y="1930618"/>
                </a:lnTo>
                <a:cubicBezTo>
                  <a:pt x="362929" y="1930613"/>
                  <a:pt x="363081" y="1930609"/>
                  <a:pt x="363232" y="1930561"/>
                </a:cubicBezTo>
                <a:cubicBezTo>
                  <a:pt x="408560" y="1612426"/>
                  <a:pt x="661938" y="1359284"/>
                  <a:pt x="985470" y="1305731"/>
                </a:cubicBezTo>
                <a:lnTo>
                  <a:pt x="985575" y="1304696"/>
                </a:lnTo>
                <a:cubicBezTo>
                  <a:pt x="990363" y="1303784"/>
                  <a:pt x="995167" y="1302930"/>
                  <a:pt x="1000195" y="1303307"/>
                </a:cubicBezTo>
                <a:cubicBezTo>
                  <a:pt x="1028299" y="1298300"/>
                  <a:pt x="1057041" y="1295612"/>
                  <a:pt x="1086229" y="1295137"/>
                </a:cubicBezTo>
                <a:close/>
                <a:moveTo>
                  <a:pt x="2009183" y="655015"/>
                </a:moveTo>
                <a:cubicBezTo>
                  <a:pt x="2057214" y="897340"/>
                  <a:pt x="2250913" y="1089475"/>
                  <a:pt x="2499018" y="1142378"/>
                </a:cubicBezTo>
                <a:cubicBezTo>
                  <a:pt x="2450985" y="900053"/>
                  <a:pt x="2257288" y="707918"/>
                  <a:pt x="2009183" y="655015"/>
                </a:cubicBezTo>
                <a:close/>
                <a:moveTo>
                  <a:pt x="1732176" y="655015"/>
                </a:moveTo>
                <a:cubicBezTo>
                  <a:pt x="1484071" y="707918"/>
                  <a:pt x="1290373" y="900053"/>
                  <a:pt x="1242341" y="1142378"/>
                </a:cubicBezTo>
                <a:cubicBezTo>
                  <a:pt x="1490446" y="1089475"/>
                  <a:pt x="1684144" y="897340"/>
                  <a:pt x="1732176" y="655015"/>
                </a:cubicBezTo>
                <a:close/>
                <a:moveTo>
                  <a:pt x="483578" y="655015"/>
                </a:moveTo>
                <a:cubicBezTo>
                  <a:pt x="531610" y="897340"/>
                  <a:pt x="725308" y="1089475"/>
                  <a:pt x="973413" y="1142378"/>
                </a:cubicBezTo>
                <a:cubicBezTo>
                  <a:pt x="925381" y="900053"/>
                  <a:pt x="731683" y="707918"/>
                  <a:pt x="483578" y="655015"/>
                </a:cubicBezTo>
                <a:close/>
                <a:moveTo>
                  <a:pt x="3257325" y="540503"/>
                </a:moveTo>
                <a:lnTo>
                  <a:pt x="3257325" y="655184"/>
                </a:lnTo>
                <a:lnTo>
                  <a:pt x="3083330" y="719407"/>
                </a:lnTo>
                <a:cubicBezTo>
                  <a:pt x="2921931" y="807123"/>
                  <a:pt x="2803970" y="960634"/>
                  <a:pt x="2767946" y="1142378"/>
                </a:cubicBezTo>
                <a:cubicBezTo>
                  <a:pt x="2985038" y="1096088"/>
                  <a:pt x="3160475" y="943199"/>
                  <a:pt x="3233119" y="743361"/>
                </a:cubicBezTo>
                <a:lnTo>
                  <a:pt x="3257325" y="656649"/>
                </a:lnTo>
                <a:lnTo>
                  <a:pt x="3257325" y="943562"/>
                </a:lnTo>
                <a:lnTo>
                  <a:pt x="3246636" y="960888"/>
                </a:lnTo>
                <a:cubicBezTo>
                  <a:pt x="3132902" y="1116198"/>
                  <a:pt x="2958099" y="1226758"/>
                  <a:pt x="2755891" y="1259965"/>
                </a:cubicBezTo>
                <a:lnTo>
                  <a:pt x="2755785" y="1260992"/>
                </a:lnTo>
                <a:cubicBezTo>
                  <a:pt x="2751000" y="1261895"/>
                  <a:pt x="2746196" y="1262744"/>
                  <a:pt x="2741169" y="1262368"/>
                </a:cubicBezTo>
                <a:cubicBezTo>
                  <a:pt x="2713054" y="1267339"/>
                  <a:pt x="2684301" y="1270006"/>
                  <a:pt x="2655102" y="1270477"/>
                </a:cubicBezTo>
                <a:lnTo>
                  <a:pt x="2639697" y="1271929"/>
                </a:lnTo>
                <a:lnTo>
                  <a:pt x="2639674" y="1271487"/>
                </a:lnTo>
                <a:lnTo>
                  <a:pt x="2639225" y="1271516"/>
                </a:lnTo>
                <a:lnTo>
                  <a:pt x="2638689" y="1261283"/>
                </a:lnTo>
                <a:cubicBezTo>
                  <a:pt x="2638689" y="1256202"/>
                  <a:pt x="2638741" y="1251132"/>
                  <a:pt x="2639924" y="1246099"/>
                </a:cubicBezTo>
                <a:cubicBezTo>
                  <a:pt x="2639886" y="1218069"/>
                  <a:pt x="2642096" y="1190437"/>
                  <a:pt x="2646656" y="1163379"/>
                </a:cubicBezTo>
                <a:lnTo>
                  <a:pt x="2647142" y="1157407"/>
                </a:lnTo>
                <a:cubicBezTo>
                  <a:pt x="2647295" y="1157402"/>
                  <a:pt x="2647447" y="1157398"/>
                  <a:pt x="2647598" y="1157351"/>
                </a:cubicBezTo>
                <a:cubicBezTo>
                  <a:pt x="2687259" y="881169"/>
                  <a:pt x="2886210" y="654356"/>
                  <a:pt x="3152069" y="566374"/>
                </a:cubicBezTo>
                <a:close/>
                <a:moveTo>
                  <a:pt x="1880934" y="525463"/>
                </a:moveTo>
                <a:lnTo>
                  <a:pt x="1896367" y="526918"/>
                </a:lnTo>
                <a:cubicBezTo>
                  <a:pt x="1925556" y="527389"/>
                  <a:pt x="1954298" y="530056"/>
                  <a:pt x="1982402" y="535024"/>
                </a:cubicBezTo>
                <a:cubicBezTo>
                  <a:pt x="1987431" y="534649"/>
                  <a:pt x="1992235" y="535497"/>
                  <a:pt x="1997022" y="536401"/>
                </a:cubicBezTo>
                <a:lnTo>
                  <a:pt x="1997128" y="537428"/>
                </a:lnTo>
                <a:cubicBezTo>
                  <a:pt x="2320660" y="590560"/>
                  <a:pt x="2574038" y="841714"/>
                  <a:pt x="2619365" y="1157351"/>
                </a:cubicBezTo>
                <a:cubicBezTo>
                  <a:pt x="2619516" y="1157398"/>
                  <a:pt x="2619668" y="1157402"/>
                  <a:pt x="2619821" y="1157407"/>
                </a:cubicBezTo>
                <a:lnTo>
                  <a:pt x="2620306" y="1163379"/>
                </a:lnTo>
                <a:cubicBezTo>
                  <a:pt x="2624867" y="1190437"/>
                  <a:pt x="2627076" y="1218069"/>
                  <a:pt x="2627038" y="1246099"/>
                </a:cubicBezTo>
                <a:cubicBezTo>
                  <a:pt x="2628221" y="1251132"/>
                  <a:pt x="2628274" y="1256202"/>
                  <a:pt x="2628274" y="1261283"/>
                </a:cubicBezTo>
                <a:lnTo>
                  <a:pt x="2627739" y="1271516"/>
                </a:lnTo>
                <a:lnTo>
                  <a:pt x="2627290" y="1271487"/>
                </a:lnTo>
                <a:lnTo>
                  <a:pt x="2627266" y="1271929"/>
                </a:lnTo>
                <a:lnTo>
                  <a:pt x="2611860" y="1270477"/>
                </a:lnTo>
                <a:cubicBezTo>
                  <a:pt x="2582662" y="1270006"/>
                  <a:pt x="2553908" y="1267339"/>
                  <a:pt x="2525795" y="1262368"/>
                </a:cubicBezTo>
                <a:cubicBezTo>
                  <a:pt x="2520767" y="1262744"/>
                  <a:pt x="2515964" y="1261895"/>
                  <a:pt x="2511177" y="1260992"/>
                </a:cubicBezTo>
                <a:lnTo>
                  <a:pt x="2511072" y="1259965"/>
                </a:lnTo>
                <a:cubicBezTo>
                  <a:pt x="2187541" y="1206833"/>
                  <a:pt x="1934163" y="955680"/>
                  <a:pt x="1888834" y="640042"/>
                </a:cubicBezTo>
                <a:cubicBezTo>
                  <a:pt x="1888683" y="639994"/>
                  <a:pt x="1888530" y="639990"/>
                  <a:pt x="1888379" y="639985"/>
                </a:cubicBezTo>
                <a:lnTo>
                  <a:pt x="1887891" y="634002"/>
                </a:lnTo>
                <a:cubicBezTo>
                  <a:pt x="1883333" y="606948"/>
                  <a:pt x="1881124" y="579322"/>
                  <a:pt x="1881161" y="551299"/>
                </a:cubicBezTo>
                <a:cubicBezTo>
                  <a:pt x="1879979" y="546263"/>
                  <a:pt x="1879926" y="541192"/>
                  <a:pt x="1879926" y="536109"/>
                </a:cubicBezTo>
                <a:cubicBezTo>
                  <a:pt x="1879926" y="532690"/>
                  <a:pt x="1879951" y="529277"/>
                  <a:pt x="1880461" y="525876"/>
                </a:cubicBezTo>
                <a:lnTo>
                  <a:pt x="1880911" y="525906"/>
                </a:lnTo>
                <a:close/>
                <a:moveTo>
                  <a:pt x="1860424" y="525463"/>
                </a:moveTo>
                <a:lnTo>
                  <a:pt x="1860448" y="525906"/>
                </a:lnTo>
                <a:lnTo>
                  <a:pt x="1860898" y="525876"/>
                </a:lnTo>
                <a:cubicBezTo>
                  <a:pt x="1861408" y="529277"/>
                  <a:pt x="1861432" y="532690"/>
                  <a:pt x="1861432" y="536109"/>
                </a:cubicBezTo>
                <a:cubicBezTo>
                  <a:pt x="1861432" y="541192"/>
                  <a:pt x="1861379" y="546263"/>
                  <a:pt x="1860196" y="551299"/>
                </a:cubicBezTo>
                <a:cubicBezTo>
                  <a:pt x="1860234" y="579322"/>
                  <a:pt x="1858026" y="606948"/>
                  <a:pt x="1853467" y="634002"/>
                </a:cubicBezTo>
                <a:lnTo>
                  <a:pt x="1852980" y="639985"/>
                </a:lnTo>
                <a:cubicBezTo>
                  <a:pt x="1852828" y="639990"/>
                  <a:pt x="1852675" y="639994"/>
                  <a:pt x="1852524" y="640042"/>
                </a:cubicBezTo>
                <a:cubicBezTo>
                  <a:pt x="1807196" y="955680"/>
                  <a:pt x="1553818" y="1206833"/>
                  <a:pt x="1230287" y="1259965"/>
                </a:cubicBezTo>
                <a:lnTo>
                  <a:pt x="1230181" y="1260992"/>
                </a:lnTo>
                <a:cubicBezTo>
                  <a:pt x="1225395" y="1261895"/>
                  <a:pt x="1220591" y="1262744"/>
                  <a:pt x="1215564" y="1262368"/>
                </a:cubicBezTo>
                <a:cubicBezTo>
                  <a:pt x="1187449" y="1267339"/>
                  <a:pt x="1158696" y="1270006"/>
                  <a:pt x="1129498" y="1270477"/>
                </a:cubicBezTo>
                <a:lnTo>
                  <a:pt x="1114093" y="1271929"/>
                </a:lnTo>
                <a:lnTo>
                  <a:pt x="1114069" y="1271487"/>
                </a:lnTo>
                <a:lnTo>
                  <a:pt x="1113620" y="1271516"/>
                </a:lnTo>
                <a:lnTo>
                  <a:pt x="1113085" y="1261283"/>
                </a:lnTo>
                <a:cubicBezTo>
                  <a:pt x="1113085" y="1256202"/>
                  <a:pt x="1113137" y="1251132"/>
                  <a:pt x="1114320" y="1246099"/>
                </a:cubicBezTo>
                <a:cubicBezTo>
                  <a:pt x="1114282" y="1218069"/>
                  <a:pt x="1116492" y="1190437"/>
                  <a:pt x="1121053" y="1163379"/>
                </a:cubicBezTo>
                <a:lnTo>
                  <a:pt x="1121538" y="1157407"/>
                </a:lnTo>
                <a:cubicBezTo>
                  <a:pt x="1121690" y="1157402"/>
                  <a:pt x="1121842" y="1157398"/>
                  <a:pt x="1121993" y="1157351"/>
                </a:cubicBezTo>
                <a:cubicBezTo>
                  <a:pt x="1167321" y="841714"/>
                  <a:pt x="1420699" y="590560"/>
                  <a:pt x="1744231" y="537428"/>
                </a:cubicBezTo>
                <a:lnTo>
                  <a:pt x="1744336" y="536401"/>
                </a:lnTo>
                <a:cubicBezTo>
                  <a:pt x="1749124" y="535497"/>
                  <a:pt x="1753928" y="534649"/>
                  <a:pt x="1758956" y="535024"/>
                </a:cubicBezTo>
                <a:cubicBezTo>
                  <a:pt x="1787060" y="530056"/>
                  <a:pt x="1815803" y="527389"/>
                  <a:pt x="1844990" y="526918"/>
                </a:cubicBezTo>
                <a:close/>
                <a:moveTo>
                  <a:pt x="355330" y="525463"/>
                </a:moveTo>
                <a:lnTo>
                  <a:pt x="370763" y="526918"/>
                </a:lnTo>
                <a:cubicBezTo>
                  <a:pt x="399951" y="527389"/>
                  <a:pt x="428694" y="530056"/>
                  <a:pt x="456798" y="535024"/>
                </a:cubicBezTo>
                <a:cubicBezTo>
                  <a:pt x="461826" y="534649"/>
                  <a:pt x="466630" y="535497"/>
                  <a:pt x="471418" y="536401"/>
                </a:cubicBezTo>
                <a:lnTo>
                  <a:pt x="471523" y="537428"/>
                </a:lnTo>
                <a:cubicBezTo>
                  <a:pt x="795055" y="590560"/>
                  <a:pt x="1048433" y="841714"/>
                  <a:pt x="1093760" y="1157351"/>
                </a:cubicBezTo>
                <a:cubicBezTo>
                  <a:pt x="1093912" y="1157398"/>
                  <a:pt x="1094063" y="1157402"/>
                  <a:pt x="1094216" y="1157407"/>
                </a:cubicBezTo>
                <a:lnTo>
                  <a:pt x="1094701" y="1163379"/>
                </a:lnTo>
                <a:cubicBezTo>
                  <a:pt x="1099263" y="1190437"/>
                  <a:pt x="1101471" y="1218069"/>
                  <a:pt x="1101434" y="1246099"/>
                </a:cubicBezTo>
                <a:cubicBezTo>
                  <a:pt x="1102616" y="1251132"/>
                  <a:pt x="1102670" y="1256202"/>
                  <a:pt x="1102670" y="1261283"/>
                </a:cubicBezTo>
                <a:lnTo>
                  <a:pt x="1102134" y="1271516"/>
                </a:lnTo>
                <a:lnTo>
                  <a:pt x="1101685" y="1271487"/>
                </a:lnTo>
                <a:lnTo>
                  <a:pt x="1101662" y="1271929"/>
                </a:lnTo>
                <a:lnTo>
                  <a:pt x="1086255" y="1270477"/>
                </a:lnTo>
                <a:cubicBezTo>
                  <a:pt x="1057058" y="1270006"/>
                  <a:pt x="1028304" y="1267339"/>
                  <a:pt x="1000190" y="1262368"/>
                </a:cubicBezTo>
                <a:cubicBezTo>
                  <a:pt x="995163" y="1262744"/>
                  <a:pt x="990359" y="1261895"/>
                  <a:pt x="985573" y="1260992"/>
                </a:cubicBezTo>
                <a:lnTo>
                  <a:pt x="985467" y="1259965"/>
                </a:lnTo>
                <a:cubicBezTo>
                  <a:pt x="661936" y="1206833"/>
                  <a:pt x="408558" y="955680"/>
                  <a:pt x="363229" y="640042"/>
                </a:cubicBezTo>
                <a:cubicBezTo>
                  <a:pt x="363079" y="639994"/>
                  <a:pt x="362925" y="639990"/>
                  <a:pt x="362774" y="639985"/>
                </a:cubicBezTo>
                <a:lnTo>
                  <a:pt x="362286" y="634002"/>
                </a:lnTo>
                <a:cubicBezTo>
                  <a:pt x="357728" y="606948"/>
                  <a:pt x="355519" y="579322"/>
                  <a:pt x="355557" y="551299"/>
                </a:cubicBezTo>
                <a:cubicBezTo>
                  <a:pt x="354374" y="546263"/>
                  <a:pt x="354322" y="541192"/>
                  <a:pt x="354322" y="536109"/>
                </a:cubicBezTo>
                <a:cubicBezTo>
                  <a:pt x="354322" y="532690"/>
                  <a:pt x="354346" y="529277"/>
                  <a:pt x="354856" y="525876"/>
                </a:cubicBezTo>
                <a:lnTo>
                  <a:pt x="355306" y="525906"/>
                </a:lnTo>
                <a:close/>
                <a:moveTo>
                  <a:pt x="334820" y="525463"/>
                </a:moveTo>
                <a:lnTo>
                  <a:pt x="334843" y="525906"/>
                </a:lnTo>
                <a:lnTo>
                  <a:pt x="335293" y="525876"/>
                </a:lnTo>
                <a:cubicBezTo>
                  <a:pt x="335803" y="529277"/>
                  <a:pt x="335828" y="532690"/>
                  <a:pt x="335828" y="536109"/>
                </a:cubicBezTo>
                <a:cubicBezTo>
                  <a:pt x="335828" y="541192"/>
                  <a:pt x="335774" y="546263"/>
                  <a:pt x="334592" y="551299"/>
                </a:cubicBezTo>
                <a:cubicBezTo>
                  <a:pt x="334629" y="579322"/>
                  <a:pt x="332421" y="606948"/>
                  <a:pt x="327862" y="634002"/>
                </a:cubicBezTo>
                <a:lnTo>
                  <a:pt x="327375" y="639985"/>
                </a:lnTo>
                <a:cubicBezTo>
                  <a:pt x="327223" y="639990"/>
                  <a:pt x="327071" y="639994"/>
                  <a:pt x="326919" y="640042"/>
                </a:cubicBezTo>
                <a:cubicBezTo>
                  <a:pt x="298589" y="837316"/>
                  <a:pt x="188990" y="1009400"/>
                  <a:pt x="31787" y="1123694"/>
                </a:cubicBezTo>
                <a:lnTo>
                  <a:pt x="0" y="1143250"/>
                </a:lnTo>
                <a:lnTo>
                  <a:pt x="0" y="1001329"/>
                </a:lnTo>
                <a:lnTo>
                  <a:pt x="36681" y="969730"/>
                </a:lnTo>
                <a:cubicBezTo>
                  <a:pt x="122123" y="884793"/>
                  <a:pt x="182556" y="776178"/>
                  <a:pt x="206571" y="655015"/>
                </a:cubicBezTo>
                <a:cubicBezTo>
                  <a:pt x="144545" y="668241"/>
                  <a:pt x="85919" y="690169"/>
                  <a:pt x="32120" y="719407"/>
                </a:cubicBezTo>
                <a:lnTo>
                  <a:pt x="0" y="739943"/>
                </a:lnTo>
                <a:lnTo>
                  <a:pt x="0" y="608666"/>
                </a:lnTo>
                <a:lnTo>
                  <a:pt x="100859" y="566374"/>
                </a:lnTo>
                <a:cubicBezTo>
                  <a:pt x="138839" y="553805"/>
                  <a:pt x="178185" y="544070"/>
                  <a:pt x="218626" y="537428"/>
                </a:cubicBezTo>
                <a:lnTo>
                  <a:pt x="218731" y="536401"/>
                </a:lnTo>
                <a:cubicBezTo>
                  <a:pt x="223519" y="535497"/>
                  <a:pt x="228323" y="534649"/>
                  <a:pt x="233352" y="535024"/>
                </a:cubicBezTo>
                <a:cubicBezTo>
                  <a:pt x="261456" y="530056"/>
                  <a:pt x="290198" y="527389"/>
                  <a:pt x="319386" y="526918"/>
                </a:cubicBezTo>
                <a:close/>
                <a:moveTo>
                  <a:pt x="3005506" y="0"/>
                </a:moveTo>
                <a:lnTo>
                  <a:pt x="3180629" y="0"/>
                </a:lnTo>
                <a:cubicBezTo>
                  <a:pt x="3206804" y="26913"/>
                  <a:pt x="3230863" y="55780"/>
                  <a:pt x="3252570" y="86351"/>
                </a:cubicBezTo>
                <a:lnTo>
                  <a:pt x="3257325" y="94291"/>
                </a:lnTo>
                <a:lnTo>
                  <a:pt x="3257325" y="384136"/>
                </a:lnTo>
                <a:lnTo>
                  <a:pt x="3223386" y="271416"/>
                </a:lnTo>
                <a:cubicBezTo>
                  <a:pt x="3178298" y="161945"/>
                  <a:pt x="3102267" y="67937"/>
                  <a:pt x="3005506" y="0"/>
                </a:cubicBezTo>
                <a:close/>
                <a:moveTo>
                  <a:pt x="2675991" y="0"/>
                </a:moveTo>
                <a:lnTo>
                  <a:pt x="2800001" y="0"/>
                </a:lnTo>
                <a:cubicBezTo>
                  <a:pt x="2856383" y="145123"/>
                  <a:pt x="2967022" y="263985"/>
                  <a:pt x="3107821" y="333475"/>
                </a:cubicBezTo>
                <a:lnTo>
                  <a:pt x="3257325" y="385492"/>
                </a:lnTo>
                <a:lnTo>
                  <a:pt x="3257325" y="501204"/>
                </a:lnTo>
                <a:lnTo>
                  <a:pt x="3166989" y="479801"/>
                </a:lnTo>
                <a:cubicBezTo>
                  <a:pt x="2933647" y="407238"/>
                  <a:pt x="2749643" y="227562"/>
                  <a:pt x="2675991" y="0"/>
                </a:cubicBezTo>
                <a:close/>
                <a:moveTo>
                  <a:pt x="2086335" y="0"/>
                </a:moveTo>
                <a:lnTo>
                  <a:pt x="2261458" y="0"/>
                </a:lnTo>
                <a:cubicBezTo>
                  <a:pt x="2132446" y="90582"/>
                  <a:pt x="2040284" y="227514"/>
                  <a:pt x="2009185" y="385650"/>
                </a:cubicBezTo>
                <a:cubicBezTo>
                  <a:pt x="2220155" y="340309"/>
                  <a:pt x="2391787" y="193497"/>
                  <a:pt x="2466964" y="0"/>
                </a:cubicBezTo>
                <a:lnTo>
                  <a:pt x="2590973" y="0"/>
                </a:lnTo>
                <a:cubicBezTo>
                  <a:pt x="2506799" y="260071"/>
                  <a:pt x="2278494" y="457596"/>
                  <a:pt x="1997131" y="504168"/>
                </a:cubicBezTo>
                <a:lnTo>
                  <a:pt x="1997024" y="505203"/>
                </a:lnTo>
                <a:cubicBezTo>
                  <a:pt x="1992239" y="506114"/>
                  <a:pt x="1987435" y="506968"/>
                  <a:pt x="1982408" y="506591"/>
                </a:cubicBezTo>
                <a:cubicBezTo>
                  <a:pt x="1954293" y="511601"/>
                  <a:pt x="1925540" y="514288"/>
                  <a:pt x="1896341" y="514764"/>
                </a:cubicBezTo>
                <a:lnTo>
                  <a:pt x="1880936" y="516227"/>
                </a:lnTo>
                <a:lnTo>
                  <a:pt x="1880913" y="515781"/>
                </a:lnTo>
                <a:lnTo>
                  <a:pt x="1880464" y="515811"/>
                </a:lnTo>
                <a:lnTo>
                  <a:pt x="1879928" y="505497"/>
                </a:lnTo>
                <a:cubicBezTo>
                  <a:pt x="1879928" y="500375"/>
                  <a:pt x="1879981" y="495266"/>
                  <a:pt x="1881163" y="490192"/>
                </a:cubicBezTo>
                <a:cubicBezTo>
                  <a:pt x="1881126" y="461941"/>
                  <a:pt x="1883335" y="434090"/>
                  <a:pt x="1887896" y="406818"/>
                </a:cubicBezTo>
                <a:lnTo>
                  <a:pt x="1888381" y="400799"/>
                </a:lnTo>
                <a:cubicBezTo>
                  <a:pt x="1888534" y="400794"/>
                  <a:pt x="1888686" y="400790"/>
                  <a:pt x="1888837" y="400742"/>
                </a:cubicBezTo>
                <a:cubicBezTo>
                  <a:pt x="1910804" y="246565"/>
                  <a:pt x="1981634" y="107653"/>
                  <a:pt x="2086335" y="0"/>
                </a:cubicBezTo>
                <a:close/>
                <a:moveTo>
                  <a:pt x="1150386" y="0"/>
                </a:moveTo>
                <a:lnTo>
                  <a:pt x="1274397" y="0"/>
                </a:lnTo>
                <a:cubicBezTo>
                  <a:pt x="1349573" y="193497"/>
                  <a:pt x="1521205" y="340309"/>
                  <a:pt x="1732176" y="385650"/>
                </a:cubicBezTo>
                <a:cubicBezTo>
                  <a:pt x="1701077" y="227513"/>
                  <a:pt x="1608915" y="90582"/>
                  <a:pt x="1479901" y="0"/>
                </a:cubicBezTo>
                <a:lnTo>
                  <a:pt x="1655024" y="0"/>
                </a:lnTo>
                <a:cubicBezTo>
                  <a:pt x="1759726" y="107653"/>
                  <a:pt x="1830556" y="246565"/>
                  <a:pt x="1852523" y="400742"/>
                </a:cubicBezTo>
                <a:cubicBezTo>
                  <a:pt x="1852675" y="400790"/>
                  <a:pt x="1852826" y="400794"/>
                  <a:pt x="1852979" y="400799"/>
                </a:cubicBezTo>
                <a:lnTo>
                  <a:pt x="1853464" y="406818"/>
                </a:lnTo>
                <a:cubicBezTo>
                  <a:pt x="1858025" y="434090"/>
                  <a:pt x="1860234" y="461941"/>
                  <a:pt x="1860196" y="490192"/>
                </a:cubicBezTo>
                <a:cubicBezTo>
                  <a:pt x="1861379" y="495266"/>
                  <a:pt x="1861432" y="500375"/>
                  <a:pt x="1861432" y="505497"/>
                </a:cubicBezTo>
                <a:lnTo>
                  <a:pt x="1860897" y="515811"/>
                </a:lnTo>
                <a:lnTo>
                  <a:pt x="1860448" y="515781"/>
                </a:lnTo>
                <a:lnTo>
                  <a:pt x="1860424" y="516227"/>
                </a:lnTo>
                <a:lnTo>
                  <a:pt x="1845018" y="514764"/>
                </a:lnTo>
                <a:cubicBezTo>
                  <a:pt x="1815821" y="514288"/>
                  <a:pt x="1787067" y="511601"/>
                  <a:pt x="1758953" y="506591"/>
                </a:cubicBezTo>
                <a:cubicBezTo>
                  <a:pt x="1753925" y="506968"/>
                  <a:pt x="1749122" y="506114"/>
                  <a:pt x="1744336" y="505203"/>
                </a:cubicBezTo>
                <a:lnTo>
                  <a:pt x="1744230" y="504168"/>
                </a:lnTo>
                <a:cubicBezTo>
                  <a:pt x="1462867" y="457596"/>
                  <a:pt x="1234560" y="260071"/>
                  <a:pt x="1150386" y="0"/>
                </a:cubicBezTo>
                <a:close/>
                <a:moveTo>
                  <a:pt x="560732" y="0"/>
                </a:moveTo>
                <a:lnTo>
                  <a:pt x="735855" y="0"/>
                </a:lnTo>
                <a:cubicBezTo>
                  <a:pt x="606841" y="90582"/>
                  <a:pt x="514679" y="227513"/>
                  <a:pt x="483580" y="385650"/>
                </a:cubicBezTo>
                <a:cubicBezTo>
                  <a:pt x="694551" y="340309"/>
                  <a:pt x="866183" y="193497"/>
                  <a:pt x="941359" y="0"/>
                </a:cubicBezTo>
                <a:lnTo>
                  <a:pt x="1065369" y="0"/>
                </a:lnTo>
                <a:cubicBezTo>
                  <a:pt x="981196" y="260071"/>
                  <a:pt x="752889" y="457596"/>
                  <a:pt x="471526" y="504168"/>
                </a:cubicBezTo>
                <a:lnTo>
                  <a:pt x="471419" y="505203"/>
                </a:lnTo>
                <a:cubicBezTo>
                  <a:pt x="466634" y="506114"/>
                  <a:pt x="461830" y="506968"/>
                  <a:pt x="456803" y="506591"/>
                </a:cubicBezTo>
                <a:cubicBezTo>
                  <a:pt x="428688" y="511601"/>
                  <a:pt x="399935" y="514288"/>
                  <a:pt x="370737" y="514764"/>
                </a:cubicBezTo>
                <a:lnTo>
                  <a:pt x="355331" y="516227"/>
                </a:lnTo>
                <a:lnTo>
                  <a:pt x="355308" y="515781"/>
                </a:lnTo>
                <a:lnTo>
                  <a:pt x="354859" y="515811"/>
                </a:lnTo>
                <a:lnTo>
                  <a:pt x="354323" y="505497"/>
                </a:lnTo>
                <a:cubicBezTo>
                  <a:pt x="354323" y="500375"/>
                  <a:pt x="354376" y="495266"/>
                  <a:pt x="355559" y="490192"/>
                </a:cubicBezTo>
                <a:cubicBezTo>
                  <a:pt x="355521" y="461941"/>
                  <a:pt x="357731" y="434090"/>
                  <a:pt x="362292" y="406818"/>
                </a:cubicBezTo>
                <a:lnTo>
                  <a:pt x="362777" y="400799"/>
                </a:lnTo>
                <a:cubicBezTo>
                  <a:pt x="362929" y="400794"/>
                  <a:pt x="363081" y="400790"/>
                  <a:pt x="363232" y="400742"/>
                </a:cubicBezTo>
                <a:cubicBezTo>
                  <a:pt x="385199" y="246565"/>
                  <a:pt x="456030" y="107653"/>
                  <a:pt x="560732" y="0"/>
                </a:cubicBezTo>
                <a:close/>
                <a:moveTo>
                  <a:pt x="0" y="0"/>
                </a:moveTo>
                <a:lnTo>
                  <a:pt x="129420" y="0"/>
                </a:lnTo>
                <a:cubicBezTo>
                  <a:pt x="234121" y="107653"/>
                  <a:pt x="304951" y="246565"/>
                  <a:pt x="326918" y="400742"/>
                </a:cubicBezTo>
                <a:cubicBezTo>
                  <a:pt x="327070" y="400790"/>
                  <a:pt x="327221" y="400794"/>
                  <a:pt x="327374" y="400799"/>
                </a:cubicBezTo>
                <a:lnTo>
                  <a:pt x="327859" y="406818"/>
                </a:lnTo>
                <a:cubicBezTo>
                  <a:pt x="332420" y="434090"/>
                  <a:pt x="334629" y="461941"/>
                  <a:pt x="334592" y="490192"/>
                </a:cubicBezTo>
                <a:cubicBezTo>
                  <a:pt x="335774" y="495266"/>
                  <a:pt x="335828" y="500375"/>
                  <a:pt x="335828" y="505497"/>
                </a:cubicBezTo>
                <a:lnTo>
                  <a:pt x="335292" y="515811"/>
                </a:lnTo>
                <a:lnTo>
                  <a:pt x="334843" y="515781"/>
                </a:lnTo>
                <a:lnTo>
                  <a:pt x="334820" y="516227"/>
                </a:lnTo>
                <a:lnTo>
                  <a:pt x="319414" y="514764"/>
                </a:lnTo>
                <a:cubicBezTo>
                  <a:pt x="290216" y="514288"/>
                  <a:pt x="261462" y="511601"/>
                  <a:pt x="233348" y="506591"/>
                </a:cubicBezTo>
                <a:cubicBezTo>
                  <a:pt x="228321" y="506968"/>
                  <a:pt x="223517" y="506114"/>
                  <a:pt x="218731" y="505203"/>
                </a:cubicBezTo>
                <a:lnTo>
                  <a:pt x="218625" y="504168"/>
                </a:lnTo>
                <a:cubicBezTo>
                  <a:pt x="148284" y="492525"/>
                  <a:pt x="81260" y="471448"/>
                  <a:pt x="18974" y="442317"/>
                </a:cubicBezTo>
                <a:lnTo>
                  <a:pt x="0" y="431832"/>
                </a:lnTo>
                <a:lnTo>
                  <a:pt x="0" y="296378"/>
                </a:lnTo>
                <a:lnTo>
                  <a:pt x="56611" y="333475"/>
                </a:lnTo>
                <a:cubicBezTo>
                  <a:pt x="103544" y="356638"/>
                  <a:pt x="153828" y="374315"/>
                  <a:pt x="206571" y="385650"/>
                </a:cubicBezTo>
                <a:cubicBezTo>
                  <a:pt x="183247" y="267048"/>
                  <a:pt x="125575" y="160373"/>
                  <a:pt x="43769" y="76234"/>
                </a:cubicBezTo>
                <a:lnTo>
                  <a:pt x="0" y="389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8">
            <a:extLst>
              <a:ext uri="{FF2B5EF4-FFF2-40B4-BE49-F238E27FC236}">
                <a16:creationId xmlns:a16="http://schemas.microsoft.com/office/drawing/2014/main" id="{BA5BB91B-DCAB-4DEA-BFB5-67E11ED7DDC5}"/>
              </a:ext>
            </a:extLst>
          </p:cNvPr>
          <p:cNvSpPr>
            <a:spLocks noGrp="1"/>
          </p:cNvSpPr>
          <p:nvPr>
            <p:ph type="title" hasCustomPrompt="1"/>
          </p:nvPr>
        </p:nvSpPr>
        <p:spPr>
          <a:xfrm>
            <a:off x="9310806" y="763524"/>
            <a:ext cx="2395346" cy="1135180"/>
          </a:xfrm>
        </p:spPr>
        <p:txBody>
          <a:bodyPr lIns="0" tIns="0" rIns="0" bIns="0" anchor="t">
            <a:noAutofit/>
          </a:bodyPr>
          <a:lstStyle/>
          <a:p>
            <a:r>
              <a:rPr lang="en-US" noProof="0"/>
              <a:t>Click to edit title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6/30/2022</a:t>
            </a:fld>
            <a:endParaRPr lang="en-US" noProof="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9058202"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8">
            <a:extLst>
              <a:ext uri="{FF2B5EF4-FFF2-40B4-BE49-F238E27FC236}">
                <a16:creationId xmlns:a16="http://schemas.microsoft.com/office/drawing/2014/main" id="{B5D2B1EA-0AEB-42E1-A3D5-E97C93F4225B}"/>
              </a:ext>
            </a:extLst>
          </p:cNvPr>
          <p:cNvSpPr>
            <a:spLocks noGrp="1"/>
          </p:cNvSpPr>
          <p:nvPr>
            <p:ph type="body" sz="quarter" idx="18" hasCustomPrompt="1"/>
          </p:nvPr>
        </p:nvSpPr>
        <p:spPr>
          <a:xfrm>
            <a:off x="9310616" y="2038350"/>
            <a:ext cx="2395346" cy="2314575"/>
          </a:xfrm>
        </p:spPr>
        <p:txBody>
          <a:bodyPr>
            <a:noAutofit/>
          </a:bodyPr>
          <a:lstStyle>
            <a:lvl1pPr marL="0" indent="0">
              <a:buFontTx/>
              <a:buNone/>
              <a:defRPr sz="1800"/>
            </a:lvl1pPr>
            <a:lvl2pPr marL="128016" indent="0">
              <a:buFontTx/>
              <a:buNone/>
              <a:defRPr/>
            </a:lvl2pPr>
            <a:lvl3pPr marL="310896" indent="0">
              <a:buFontTx/>
              <a:buNone/>
              <a:defRPr/>
            </a:lvl3pPr>
            <a:lvl4pPr marL="457200" indent="0">
              <a:buFontTx/>
              <a:buNone/>
              <a:defRPr/>
            </a:lvl4pPr>
            <a:lvl5pPr marL="640080" indent="0">
              <a:buFontTx/>
              <a:buNone/>
              <a:defRPr/>
            </a:lvl5pPr>
          </a:lstStyle>
          <a:p>
            <a:pPr lvl="0"/>
            <a:r>
              <a:rPr lang="en-US" noProof="0"/>
              <a:t>Subtitle</a:t>
            </a:r>
          </a:p>
        </p:txBody>
      </p:sp>
    </p:spTree>
    <p:extLst>
      <p:ext uri="{BB962C8B-B14F-4D97-AF65-F5344CB8AC3E}">
        <p14:creationId xmlns:p14="http://schemas.microsoft.com/office/powerpoint/2010/main" val="275966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DC6A-6A93-4F42-9DAD-5A7150438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E7AEF-F6DD-4954-AC2C-193BEB02C9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D61527-D016-4192-9812-9D47041D83CB}"/>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5" name="Footer Placeholder 4">
            <a:extLst>
              <a:ext uri="{FF2B5EF4-FFF2-40B4-BE49-F238E27FC236}">
                <a16:creationId xmlns:a16="http://schemas.microsoft.com/office/drawing/2014/main" id="{89C0F46F-D3A5-436A-86D5-CDD3AB5E9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2B7CA-2FB0-4A72-B530-86C8DB6F261E}"/>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2366446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B179-4936-4074-B6F4-609D4A809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91583-514E-4AC3-AB7E-FF6912949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4186-0AFE-4021-A870-545924614A01}"/>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5" name="Footer Placeholder 4">
            <a:extLst>
              <a:ext uri="{FF2B5EF4-FFF2-40B4-BE49-F238E27FC236}">
                <a16:creationId xmlns:a16="http://schemas.microsoft.com/office/drawing/2014/main" id="{32C4486E-FC76-48F2-8E3D-1189F2DF5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61982-B44C-4A4F-B82E-707809B90BA3}"/>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10920213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6851-EFE4-4ECF-B707-CC0F63C02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82E87F-6A06-4CE8-B383-9B3ACED472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65BBD-3061-407C-B51C-6FACDA5B9450}"/>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5" name="Footer Placeholder 4">
            <a:extLst>
              <a:ext uri="{FF2B5EF4-FFF2-40B4-BE49-F238E27FC236}">
                <a16:creationId xmlns:a16="http://schemas.microsoft.com/office/drawing/2014/main" id="{15A9E58F-0B1A-48AA-8E3C-F6FF99967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653A5-C0DC-4ACC-ADBF-E400926B1012}"/>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2006690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988A-E891-47BC-ACC1-2CE600181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1F2E5-7011-4250-8FE4-2239FA793A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155B84-9601-4D97-BD51-EFB56F7692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32CFAB-3B90-4876-B127-C9B4504B1DAD}"/>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6" name="Footer Placeholder 5">
            <a:extLst>
              <a:ext uri="{FF2B5EF4-FFF2-40B4-BE49-F238E27FC236}">
                <a16:creationId xmlns:a16="http://schemas.microsoft.com/office/drawing/2014/main" id="{AE3FF134-8DFF-4202-B1F8-B0372AF5B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792FE-D712-4ED5-81F9-9844539CAC64}"/>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2548077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3BB8-98E1-4D54-A85D-F773D3BB82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80068-99B8-47F6-9CB6-E70568330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6EF60-E175-43A3-BE4F-4FB02271B6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F09868-28FB-49F7-B25B-29114A1B7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F6283-C4BA-428A-80A3-44842DD8B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578CCD-9DD9-4AAE-A2DE-3E945C875130}"/>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8" name="Footer Placeholder 7">
            <a:extLst>
              <a:ext uri="{FF2B5EF4-FFF2-40B4-BE49-F238E27FC236}">
                <a16:creationId xmlns:a16="http://schemas.microsoft.com/office/drawing/2014/main" id="{40F70F9E-50EC-443C-B9F8-EE25B30317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3DB36E-6A21-40FB-818E-8E6D125AD3DB}"/>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378626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A490-4F4C-4956-B4E5-6AAE7F26C6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F53FAB-00BA-4AF8-8937-9287CBF5CFB8}"/>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4" name="Footer Placeholder 3">
            <a:extLst>
              <a:ext uri="{FF2B5EF4-FFF2-40B4-BE49-F238E27FC236}">
                <a16:creationId xmlns:a16="http://schemas.microsoft.com/office/drawing/2014/main" id="{299784AD-5FB8-4BE6-83E6-B7F4AA337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743A96-8E6F-4C1D-93C6-0A9FE32E5C3A}"/>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2508048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32143-75FC-47A6-B4E2-7CC205011164}"/>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3" name="Footer Placeholder 2">
            <a:extLst>
              <a:ext uri="{FF2B5EF4-FFF2-40B4-BE49-F238E27FC236}">
                <a16:creationId xmlns:a16="http://schemas.microsoft.com/office/drawing/2014/main" id="{32042A89-A04F-46F1-9E3F-F67645E0E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509B6C-EC22-4A9F-A3B3-AAF575B15BA7}"/>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3267919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475D-A394-45F9-800B-0F054A24A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D85873-BFD4-4441-8D82-2C70F7B6C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46DB32-0BCC-4774-AA7E-7BD59305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2044F-5672-4959-8BDD-6EECA32783B9}"/>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6" name="Footer Placeholder 5">
            <a:extLst>
              <a:ext uri="{FF2B5EF4-FFF2-40B4-BE49-F238E27FC236}">
                <a16:creationId xmlns:a16="http://schemas.microsoft.com/office/drawing/2014/main" id="{EE20D5C6-AB69-447D-AEF1-905E8D81B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B5D4B-DF8A-4790-8A0C-9AF6FB25A3FD}"/>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335935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23281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456E-C064-433F-B21F-7FD92D16F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A0FB8-0EBC-498E-BF42-CA4B0F131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6B5EF6-F229-4D96-8182-97D24945A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2A59C-A980-400A-81C2-1A8360D78507}"/>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6" name="Footer Placeholder 5">
            <a:extLst>
              <a:ext uri="{FF2B5EF4-FFF2-40B4-BE49-F238E27FC236}">
                <a16:creationId xmlns:a16="http://schemas.microsoft.com/office/drawing/2014/main" id="{8BFB437E-36FE-48F7-8A3C-2C28D11E2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2A158D-D563-47DF-9BDC-6D2F8755A0F5}"/>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2383116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074A-AF0C-436F-BDD2-921DD4B48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A96F8-E4AF-4DC9-93A7-B70A5D343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22C05-416F-407D-B86F-23825A3BA118}"/>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5" name="Footer Placeholder 4">
            <a:extLst>
              <a:ext uri="{FF2B5EF4-FFF2-40B4-BE49-F238E27FC236}">
                <a16:creationId xmlns:a16="http://schemas.microsoft.com/office/drawing/2014/main" id="{1AEF58AF-4B8D-4703-8CBD-E2576A875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C92CE-D6F0-4051-B196-3441765A0C73}"/>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569463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2E9A8-86CF-4466-A598-728364150F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FE5B0-9DD0-4BE3-909C-15EF3EBD7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CF7D7-A34E-4950-928E-61BC849B89A4}"/>
              </a:ext>
            </a:extLst>
          </p:cNvPr>
          <p:cNvSpPr>
            <a:spLocks noGrp="1"/>
          </p:cNvSpPr>
          <p:nvPr>
            <p:ph type="dt" sz="half" idx="10"/>
          </p:nvPr>
        </p:nvSpPr>
        <p:spPr/>
        <p:txBody>
          <a:bodyPr/>
          <a:lstStyle/>
          <a:p>
            <a:fld id="{0702ED11-75AD-435F-A5E2-8F3561C9036E}" type="datetimeFigureOut">
              <a:rPr lang="en-US" smtClean="0"/>
              <a:t>6/30/2022</a:t>
            </a:fld>
            <a:endParaRPr lang="en-US"/>
          </a:p>
        </p:txBody>
      </p:sp>
      <p:sp>
        <p:nvSpPr>
          <p:cNvPr id="5" name="Footer Placeholder 4">
            <a:extLst>
              <a:ext uri="{FF2B5EF4-FFF2-40B4-BE49-F238E27FC236}">
                <a16:creationId xmlns:a16="http://schemas.microsoft.com/office/drawing/2014/main" id="{8513A950-6B37-4307-8CF1-1846D14E8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7C1E0-FAED-4D10-82C0-50F7AFC1CB40}"/>
              </a:ext>
            </a:extLst>
          </p:cNvPr>
          <p:cNvSpPr>
            <a:spLocks noGrp="1"/>
          </p:cNvSpPr>
          <p:nvPr>
            <p:ph type="sldNum" sz="quarter" idx="12"/>
          </p:nvPr>
        </p:nvSpPr>
        <p:spPr/>
        <p:txBody>
          <a:bodyPr/>
          <a:lstStyle/>
          <a:p>
            <a:fld id="{DAE9D1AC-4CFC-4DBB-BDFF-1FA91BB3E47E}" type="slidenum">
              <a:rPr lang="en-US" smtClean="0"/>
              <a:t>‹#›</a:t>
            </a:fld>
            <a:endParaRPr lang="en-US"/>
          </a:p>
        </p:txBody>
      </p:sp>
    </p:spTree>
    <p:extLst>
      <p:ext uri="{BB962C8B-B14F-4D97-AF65-F5344CB8AC3E}">
        <p14:creationId xmlns:p14="http://schemas.microsoft.com/office/powerpoint/2010/main" val="342508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67D2-91D6-4CD4-A2A9-15B143A8B6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F46DC4-CE50-43E3-B2B7-B695B385B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53BA6-3AD5-4337-B97F-A94AFCEB2B56}"/>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5" name="Footer Placeholder 4">
            <a:extLst>
              <a:ext uri="{FF2B5EF4-FFF2-40B4-BE49-F238E27FC236}">
                <a16:creationId xmlns:a16="http://schemas.microsoft.com/office/drawing/2014/main" id="{C68B5F50-F703-41E3-BBD9-F8B182B0A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E4091-EA21-4F95-80E6-2D50E74599D2}"/>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1861424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0EE5-3DD5-42CA-A788-9A269ED33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C0A1A-6AF1-4018-8A9A-26667834E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FD594-6906-467A-87D3-1EC0751E32AA}"/>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5" name="Footer Placeholder 4">
            <a:extLst>
              <a:ext uri="{FF2B5EF4-FFF2-40B4-BE49-F238E27FC236}">
                <a16:creationId xmlns:a16="http://schemas.microsoft.com/office/drawing/2014/main" id="{AE3F00E8-D5F5-473B-9437-136AE2F9D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80E4C-27E3-42FD-AFD8-F6F966D2C9AD}"/>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19009626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B071-0A9B-4EB3-AA65-BAAAD6FB7E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B50F49-9EBE-4B59-BCCF-C59CF6F84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6BE049-DCCF-4B79-B5D6-66D4EC0BC2F3}"/>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5" name="Footer Placeholder 4">
            <a:extLst>
              <a:ext uri="{FF2B5EF4-FFF2-40B4-BE49-F238E27FC236}">
                <a16:creationId xmlns:a16="http://schemas.microsoft.com/office/drawing/2014/main" id="{20FE680C-DBC3-4797-80C2-4AE0C498C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A2CD5-41BB-406E-8DE0-29F897E0EEF3}"/>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1318865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8296-3E96-4248-887B-58C36F38A3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71C21-E73B-484E-8865-23BC6D947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9D2C16-7365-448D-9A9F-4B6D2EE43C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2FA33-AE0F-4DF0-9373-660D2ACB59AA}"/>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6" name="Footer Placeholder 5">
            <a:extLst>
              <a:ext uri="{FF2B5EF4-FFF2-40B4-BE49-F238E27FC236}">
                <a16:creationId xmlns:a16="http://schemas.microsoft.com/office/drawing/2014/main" id="{DD9137C7-E65D-4DF8-B545-130194CFE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F4832-A27B-47D7-8B52-E59182DC4D02}"/>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409750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E8CC-FBD2-45C5-9B97-914E65857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61E059-7887-4955-8207-3A27BA08E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0B0EB-A4B4-40AC-8879-81306EBED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88639F-F181-4257-8525-8DF11C511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91EFF-9BD3-409A-B051-F7AC5CD14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7B568-0E45-444F-9C3C-2605C31A6442}"/>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8" name="Footer Placeholder 7">
            <a:extLst>
              <a:ext uri="{FF2B5EF4-FFF2-40B4-BE49-F238E27FC236}">
                <a16:creationId xmlns:a16="http://schemas.microsoft.com/office/drawing/2014/main" id="{0691A86E-A1D0-4B80-855B-D43EC604C1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F09D77-62E9-431E-99C2-A504BAFB8F80}"/>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1691318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A928-1096-4C51-8E37-1D8EC0479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9DFFA-FEEF-4317-8448-496BD40FB500}"/>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4" name="Footer Placeholder 3">
            <a:extLst>
              <a:ext uri="{FF2B5EF4-FFF2-40B4-BE49-F238E27FC236}">
                <a16:creationId xmlns:a16="http://schemas.microsoft.com/office/drawing/2014/main" id="{43884A5B-9449-4C74-84A7-0A9DAAE15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CEFBA-E3E7-4A5B-AA9B-86949490DFA0}"/>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1976254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243233-A270-4B9D-B996-BDC20198A0B5}"/>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3" name="Footer Placeholder 2">
            <a:extLst>
              <a:ext uri="{FF2B5EF4-FFF2-40B4-BE49-F238E27FC236}">
                <a16:creationId xmlns:a16="http://schemas.microsoft.com/office/drawing/2014/main" id="{E8B515E9-78CC-41F1-B000-553DF9395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2ED84A-5501-40CB-9A65-E9A0112713EF}"/>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253930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41275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FBF-7902-4B9F-928B-C125A2381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549264-E832-4325-80C7-50A12EBAC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C5EB0-45A8-4829-AE72-5AB42318F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DB727-34B8-4579-B850-CB14BBF517D8}"/>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6" name="Footer Placeholder 5">
            <a:extLst>
              <a:ext uri="{FF2B5EF4-FFF2-40B4-BE49-F238E27FC236}">
                <a16:creationId xmlns:a16="http://schemas.microsoft.com/office/drawing/2014/main" id="{12C4CAA4-4C0B-4E22-9388-AEEC84531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C8AB1-B63A-4686-B362-A3C8346F6C9F}"/>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3710964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2876-9B96-40D2-99E6-DB381C2EC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CC15C5-F0E5-4DE1-839F-43A27DC4E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EF4CC-2A44-43C3-97C4-4CAD1CE66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B1E28-B161-44E3-9D7F-714907565D48}"/>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6" name="Footer Placeholder 5">
            <a:extLst>
              <a:ext uri="{FF2B5EF4-FFF2-40B4-BE49-F238E27FC236}">
                <a16:creationId xmlns:a16="http://schemas.microsoft.com/office/drawing/2014/main" id="{C28CD2D4-30FF-4F58-9904-DC6BA64E1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7670C-529C-4370-A912-3F5974502DE0}"/>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18853146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8A20-A46C-487B-91CF-C67C5161E7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40AF9-E5CF-44B5-AE73-1B249F841F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4948B-95EC-48DD-8B1F-3EA27C2CC93A}"/>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5" name="Footer Placeholder 4">
            <a:extLst>
              <a:ext uri="{FF2B5EF4-FFF2-40B4-BE49-F238E27FC236}">
                <a16:creationId xmlns:a16="http://schemas.microsoft.com/office/drawing/2014/main" id="{34E84F8A-BE3E-4D9C-B220-3F2CD74AF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098DD-5DCC-4F6A-8AAC-DC0C63103A65}"/>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1990588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BC21D-3C2A-4A88-B489-2400A4E7D5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BFE49-F429-498B-9BFD-4E59F4B06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92289-F687-49D5-9E25-7948C82DE1CA}"/>
              </a:ext>
            </a:extLst>
          </p:cNvPr>
          <p:cNvSpPr>
            <a:spLocks noGrp="1"/>
          </p:cNvSpPr>
          <p:nvPr>
            <p:ph type="dt" sz="half" idx="10"/>
          </p:nvPr>
        </p:nvSpPr>
        <p:spPr/>
        <p:txBody>
          <a:bodyPr/>
          <a:lstStyle/>
          <a:p>
            <a:fld id="{A0BB2E52-9D4E-458E-A9CA-AA026ADBDFC0}" type="datetimeFigureOut">
              <a:rPr lang="en-US" smtClean="0"/>
              <a:t>6/30/2022</a:t>
            </a:fld>
            <a:endParaRPr lang="en-US"/>
          </a:p>
        </p:txBody>
      </p:sp>
      <p:sp>
        <p:nvSpPr>
          <p:cNvPr id="5" name="Footer Placeholder 4">
            <a:extLst>
              <a:ext uri="{FF2B5EF4-FFF2-40B4-BE49-F238E27FC236}">
                <a16:creationId xmlns:a16="http://schemas.microsoft.com/office/drawing/2014/main" id="{9EE5AF72-C2FF-42F6-9BA2-A15258B6B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1C15D-02FF-47BF-B5A6-24338D9A2026}"/>
              </a:ext>
            </a:extLst>
          </p:cNvPr>
          <p:cNvSpPr>
            <a:spLocks noGrp="1"/>
          </p:cNvSpPr>
          <p:nvPr>
            <p:ph type="sldNum" sz="quarter" idx="12"/>
          </p:nvPr>
        </p:nvSpPr>
        <p:spPr/>
        <p:txBody>
          <a:bodyPr/>
          <a:lstStyle/>
          <a:p>
            <a:fld id="{41E95D56-5759-4D2B-A3E4-A4DE6ED96394}" type="slidenum">
              <a:rPr lang="en-US" smtClean="0"/>
              <a:t>‹#›</a:t>
            </a:fld>
            <a:endParaRPr lang="en-US"/>
          </a:p>
        </p:txBody>
      </p:sp>
    </p:spTree>
    <p:extLst>
      <p:ext uri="{BB962C8B-B14F-4D97-AF65-F5344CB8AC3E}">
        <p14:creationId xmlns:p14="http://schemas.microsoft.com/office/powerpoint/2010/main" val="316634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68A3E7-2A57-47E2-A90B-DF9995F244F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40076640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8A3E7-2A57-47E2-A90B-DF9995F244F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21890433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8A3E7-2A57-47E2-A90B-DF9995F244F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22165356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68A3E7-2A57-47E2-A90B-DF9995F244F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2478613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68A3E7-2A57-47E2-A90B-DF9995F244FD}"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1494508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68A3E7-2A57-47E2-A90B-DF9995F244FD}"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213121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078089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8A3E7-2A57-47E2-A90B-DF9995F244FD}"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37519380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68A3E7-2A57-47E2-A90B-DF9995F244F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37440548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68A3E7-2A57-47E2-A90B-DF9995F244F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11378268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8A3E7-2A57-47E2-A90B-DF9995F244F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10596295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8A3E7-2A57-47E2-A90B-DF9995F244F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3A12-38AB-4D33-BA6C-7BBA243E4789}" type="slidenum">
              <a:rPr lang="en-US" smtClean="0"/>
              <a:t>‹#›</a:t>
            </a:fld>
            <a:endParaRPr lang="en-US"/>
          </a:p>
        </p:txBody>
      </p:sp>
    </p:spTree>
    <p:extLst>
      <p:ext uri="{BB962C8B-B14F-4D97-AF65-F5344CB8AC3E}">
        <p14:creationId xmlns:p14="http://schemas.microsoft.com/office/powerpoint/2010/main" val="1931710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12C2-25C8-458F-87AD-A383B4D7B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D4C0F-4E33-4F79-991A-5C672BFD5F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32A6F3-0D79-4522-A8C0-7D3404D34941}"/>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5" name="Footer Placeholder 4">
            <a:extLst>
              <a:ext uri="{FF2B5EF4-FFF2-40B4-BE49-F238E27FC236}">
                <a16:creationId xmlns:a16="http://schemas.microsoft.com/office/drawing/2014/main" id="{D337EFAF-2244-4328-89C3-756509D5E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CDB9D-D4AB-4A19-B7BC-7B3BEE7D82AD}"/>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26641635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36DE-488C-4199-A859-E8271E454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6BDCF-5EEE-435B-804A-E6A39716F0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D1A1-82E8-4B03-BE71-F052256D5B17}"/>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5" name="Footer Placeholder 4">
            <a:extLst>
              <a:ext uri="{FF2B5EF4-FFF2-40B4-BE49-F238E27FC236}">
                <a16:creationId xmlns:a16="http://schemas.microsoft.com/office/drawing/2014/main" id="{775200A5-DCBB-46F3-906E-894706839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BE034-5352-440C-AA34-567657E82447}"/>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14186973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EDF9-E242-4D2B-AC70-808DF9BEA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5B2B2-3F46-4E01-A998-6793CB8FE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2FF73-485D-48F3-A938-BE494F483008}"/>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5" name="Footer Placeholder 4">
            <a:extLst>
              <a:ext uri="{FF2B5EF4-FFF2-40B4-BE49-F238E27FC236}">
                <a16:creationId xmlns:a16="http://schemas.microsoft.com/office/drawing/2014/main" id="{93791289-085A-43E2-9CC5-D314593E1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159BD-9ACA-4489-AB11-64932BC6CEC1}"/>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1343925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87A4-E089-40D9-9C3D-0FA5F9DE0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F7BCA-BEB4-4659-B250-CD0FA36F4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DB9AE-4301-4EEC-88E7-B5439209A9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4E5C33-12B0-4B0B-A5E1-07320FD628C2}"/>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6" name="Footer Placeholder 5">
            <a:extLst>
              <a:ext uri="{FF2B5EF4-FFF2-40B4-BE49-F238E27FC236}">
                <a16:creationId xmlns:a16="http://schemas.microsoft.com/office/drawing/2014/main" id="{F52D42BB-F167-42EF-9832-4909F2FFD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6F735-D4A8-4CC3-AEF3-C112797C601B}"/>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3467504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2917-D6AF-4C0D-BA6B-1EECF39CCB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1A55D-4E1F-459A-AD4F-145656347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E8C9EE-1A47-466C-8E5A-305866CB43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B9A61-E9A9-416B-A23B-C302049D4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85979D-CCEA-4B30-9CA1-B4268EBD7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69D7C-050B-4CFF-AE84-5E15639DCDE5}"/>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8" name="Footer Placeholder 7">
            <a:extLst>
              <a:ext uri="{FF2B5EF4-FFF2-40B4-BE49-F238E27FC236}">
                <a16:creationId xmlns:a16="http://schemas.microsoft.com/office/drawing/2014/main" id="{6DA62640-E76B-49B3-B38E-31BCBFCF2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D622B6-8907-4604-83FE-9F6CD448B977}"/>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191984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389538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B6E0-40B4-4815-8407-1CCD8C5FE8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C625B-3C8C-4583-A50D-6B23950740C9}"/>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4" name="Footer Placeholder 3">
            <a:extLst>
              <a:ext uri="{FF2B5EF4-FFF2-40B4-BE49-F238E27FC236}">
                <a16:creationId xmlns:a16="http://schemas.microsoft.com/office/drawing/2014/main" id="{C7B59FE3-3F23-4023-8D26-786439C63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0D40FD-6EA7-4356-80C3-162543D83ABB}"/>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1399998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31E74-E283-4E45-8610-126CDBEEBA04}"/>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3" name="Footer Placeholder 2">
            <a:extLst>
              <a:ext uri="{FF2B5EF4-FFF2-40B4-BE49-F238E27FC236}">
                <a16:creationId xmlns:a16="http://schemas.microsoft.com/office/drawing/2014/main" id="{6F556ED9-3330-421E-BFE6-F46DE66929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44AFF-92B3-4F48-9357-E29E33BEF3CB}"/>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3040693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9FBE-7E71-41CF-80C6-35489C9BE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DDD823-EB6E-4242-A541-B4810006F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AD2A6-FACD-4579-8EE4-32C29E712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F6813-ABF2-4785-BB49-391EB81AC64A}"/>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6" name="Footer Placeholder 5">
            <a:extLst>
              <a:ext uri="{FF2B5EF4-FFF2-40B4-BE49-F238E27FC236}">
                <a16:creationId xmlns:a16="http://schemas.microsoft.com/office/drawing/2014/main" id="{1DA5DF7B-80CE-4906-A51A-0947CB411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59D88-C530-4281-A341-BA6D58DB1EBB}"/>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1129280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C99F-1CF1-40A5-A3C6-B07AE309A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CC3234-B3C7-42F4-994F-6073A3FA4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1F90B-199B-4EFC-9EDF-393748969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20F1D9-03FB-4C2B-A4EC-D9E106D8E0DB}"/>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6" name="Footer Placeholder 5">
            <a:extLst>
              <a:ext uri="{FF2B5EF4-FFF2-40B4-BE49-F238E27FC236}">
                <a16:creationId xmlns:a16="http://schemas.microsoft.com/office/drawing/2014/main" id="{8D16C898-F187-4A17-966D-49532D493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2E9D7-49E3-40F0-A1EB-00FDB20F8C5C}"/>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14087722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1486-1F16-4735-A1FF-50B51A254E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531296-D0BF-4F3F-A622-E24CB6FD8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A47B1-7EC2-4B36-B53F-967C5566612B}"/>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5" name="Footer Placeholder 4">
            <a:extLst>
              <a:ext uri="{FF2B5EF4-FFF2-40B4-BE49-F238E27FC236}">
                <a16:creationId xmlns:a16="http://schemas.microsoft.com/office/drawing/2014/main" id="{9BDB3F35-5C21-4044-9A69-15ACA4BC7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9E558-63D0-4350-BF46-9B27C59D522A}"/>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4952261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F234C-0482-40E2-BD43-6A6FF887EE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50EB21-B7CF-48FE-B644-4038B1E46D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F3B96-71BA-426F-9D44-0DC14A574A9A}"/>
              </a:ext>
            </a:extLst>
          </p:cNvPr>
          <p:cNvSpPr>
            <a:spLocks noGrp="1"/>
          </p:cNvSpPr>
          <p:nvPr>
            <p:ph type="dt" sz="half" idx="10"/>
          </p:nvPr>
        </p:nvSpPr>
        <p:spPr/>
        <p:txBody>
          <a:bodyPr/>
          <a:lstStyle/>
          <a:p>
            <a:fld id="{5ADC4BBF-E288-441B-99BB-6AF073249573}" type="datetimeFigureOut">
              <a:rPr lang="en-US" smtClean="0"/>
              <a:t>6/30/2022</a:t>
            </a:fld>
            <a:endParaRPr lang="en-US"/>
          </a:p>
        </p:txBody>
      </p:sp>
      <p:sp>
        <p:nvSpPr>
          <p:cNvPr id="5" name="Footer Placeholder 4">
            <a:extLst>
              <a:ext uri="{FF2B5EF4-FFF2-40B4-BE49-F238E27FC236}">
                <a16:creationId xmlns:a16="http://schemas.microsoft.com/office/drawing/2014/main" id="{9E2B18E6-EC6A-4766-B832-7748D34E5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3F0AB-4BDE-4EE2-9014-3DAACA5A86C5}"/>
              </a:ext>
            </a:extLst>
          </p:cNvPr>
          <p:cNvSpPr>
            <a:spLocks noGrp="1"/>
          </p:cNvSpPr>
          <p:nvPr>
            <p:ph type="sldNum" sz="quarter" idx="12"/>
          </p:nvPr>
        </p:nvSpPr>
        <p:spPr/>
        <p:txBody>
          <a:bodyPr/>
          <a:lstStyle/>
          <a:p>
            <a:fld id="{03E19BAD-1916-4F76-8CF3-770D03F1082C}" type="slidenum">
              <a:rPr lang="en-US" smtClean="0"/>
              <a:t>‹#›</a:t>
            </a:fld>
            <a:endParaRPr lang="en-US"/>
          </a:p>
        </p:txBody>
      </p:sp>
    </p:spTree>
    <p:extLst>
      <p:ext uri="{BB962C8B-B14F-4D97-AF65-F5344CB8AC3E}">
        <p14:creationId xmlns:p14="http://schemas.microsoft.com/office/powerpoint/2010/main" val="34159610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573D-875C-4F31-A05A-DAD294E61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976E5-C210-4BB6-A7A2-C5F5CCC49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1F140F-BC4B-4378-826D-FCBB9DF5D069}"/>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5" name="Footer Placeholder 4">
            <a:extLst>
              <a:ext uri="{FF2B5EF4-FFF2-40B4-BE49-F238E27FC236}">
                <a16:creationId xmlns:a16="http://schemas.microsoft.com/office/drawing/2014/main" id="{07974209-8C88-4576-9171-BB539C9E4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F6AA2-0B2A-441E-AB32-CB9B9F49FBB1}"/>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16163256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5B0F-AD3C-45DF-9D05-30520C387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240FCF-975A-402D-A374-AC4268D0C9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EFC5B-C9FC-4D2F-B1FE-618449C4D288}"/>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5" name="Footer Placeholder 4">
            <a:extLst>
              <a:ext uri="{FF2B5EF4-FFF2-40B4-BE49-F238E27FC236}">
                <a16:creationId xmlns:a16="http://schemas.microsoft.com/office/drawing/2014/main" id="{102CB98E-5664-48B9-9967-4888337FF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31DC3-2DB9-44F3-A4B6-88CA56775E82}"/>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2646370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54C1-E1B6-4665-834F-E6B68FBD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EDEE0E-224C-460C-A7AD-43AC2A921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5F4498-6CB1-432B-B696-9050E47FA8C9}"/>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5" name="Footer Placeholder 4">
            <a:extLst>
              <a:ext uri="{FF2B5EF4-FFF2-40B4-BE49-F238E27FC236}">
                <a16:creationId xmlns:a16="http://schemas.microsoft.com/office/drawing/2014/main" id="{845A0F16-504A-461F-92BF-03FE342E9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8B211-BCA6-45A6-9BAE-304138EBDF1D}"/>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42411661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BC03-7181-41EF-B047-4A8C9BA12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038B1-10B8-4DFE-88F1-51709AB16E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D8037-CAA3-4D2C-A10D-3F6F8D2B5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3141A8-F32F-4EF8-B9EB-1623D2762E9B}"/>
              </a:ext>
            </a:extLst>
          </p:cNvPr>
          <p:cNvSpPr>
            <a:spLocks noGrp="1"/>
          </p:cNvSpPr>
          <p:nvPr>
            <p:ph type="dt" sz="half" idx="10"/>
          </p:nvPr>
        </p:nvSpPr>
        <p:spPr/>
        <p:txBody>
          <a:bodyPr/>
          <a:lstStyle/>
          <a:p>
            <a:fld id="{11A9666A-679A-49D6-B12E-865055E190DF}" type="datetimeFigureOut">
              <a:rPr lang="en-US" smtClean="0"/>
              <a:t>6/30/2022</a:t>
            </a:fld>
            <a:endParaRPr lang="en-US"/>
          </a:p>
        </p:txBody>
      </p:sp>
      <p:sp>
        <p:nvSpPr>
          <p:cNvPr id="6" name="Footer Placeholder 5">
            <a:extLst>
              <a:ext uri="{FF2B5EF4-FFF2-40B4-BE49-F238E27FC236}">
                <a16:creationId xmlns:a16="http://schemas.microsoft.com/office/drawing/2014/main" id="{E7000675-E89A-4686-9EA4-29EBCA2B64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9D41D-5EE7-4CE2-940A-D69408D3A4CF}"/>
              </a:ext>
            </a:extLst>
          </p:cNvPr>
          <p:cNvSpPr>
            <a:spLocks noGrp="1"/>
          </p:cNvSpPr>
          <p:nvPr>
            <p:ph type="sldNum" sz="quarter" idx="12"/>
          </p:nvPr>
        </p:nvSpPr>
        <p:spPr/>
        <p:txBody>
          <a:bodyPr/>
          <a:lstStyle/>
          <a:p>
            <a:fld id="{DDBAB50D-5571-439A-83DE-B2989741AC16}" type="slidenum">
              <a:rPr lang="en-US" smtClean="0"/>
              <a:t>‹#›</a:t>
            </a:fld>
            <a:endParaRPr lang="en-US"/>
          </a:p>
        </p:txBody>
      </p:sp>
    </p:spTree>
    <p:extLst>
      <p:ext uri="{BB962C8B-B14F-4D97-AF65-F5344CB8AC3E}">
        <p14:creationId xmlns:p14="http://schemas.microsoft.com/office/powerpoint/2010/main" val="198808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6/30/2022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547536119"/>
      </p:ext>
    </p:extLst>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6/30/2022</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22036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42525" y="6355449"/>
            <a:ext cx="1867514" cy="235851"/>
          </a:xfrm>
          <a:prstGeom prst="rect">
            <a:avLst/>
          </a:prstGeom>
        </p:spPr>
      </p:pic>
      <p:sp>
        <p:nvSpPr>
          <p:cNvPr id="5" name="Footer Placeholder 4"/>
          <p:cNvSpPr>
            <a:spLocks noGrp="1"/>
          </p:cNvSpPr>
          <p:nvPr>
            <p:ph type="ftr" sz="quarter" idx="3"/>
          </p:nvPr>
        </p:nvSpPr>
        <p:spPr>
          <a:xfrm>
            <a:off x="381000" y="6457950"/>
            <a:ext cx="2880360" cy="228600"/>
          </a:xfrm>
          <a:prstGeom prst="rect">
            <a:avLst/>
          </a:prstGeom>
        </p:spPr>
        <p:txBody>
          <a:bodyPr vert="horz" lIns="0" tIns="0" rIns="0" bIns="0" rtlCol="0" anchor="t" anchorCtr="0"/>
          <a:lstStyle>
            <a:lvl1pPr algn="l">
              <a:defRPr sz="900">
                <a:solidFill>
                  <a:schemeClr val="tx1"/>
                </a:solidFill>
              </a:defRPr>
            </a:lvl1pPr>
          </a:lstStyle>
          <a:p>
            <a:r>
              <a:rPr lang="en-US"/>
              <a:t>© 2018 The Permanente Medical Group</a:t>
            </a:r>
          </a:p>
        </p:txBody>
      </p:sp>
      <p:sp>
        <p:nvSpPr>
          <p:cNvPr id="2" name="Title Placeholder 1"/>
          <p:cNvSpPr>
            <a:spLocks noGrp="1"/>
          </p:cNvSpPr>
          <p:nvPr>
            <p:ph type="title"/>
          </p:nvPr>
        </p:nvSpPr>
        <p:spPr>
          <a:xfrm>
            <a:off x="381000" y="2028481"/>
            <a:ext cx="4565574" cy="1286219"/>
          </a:xfrm>
          <a:prstGeom prst="rect">
            <a:avLst/>
          </a:prstGeom>
        </p:spPr>
        <p:txBody>
          <a:bodyPr vert="horz" lIns="0" tIns="0" rIns="0" bIns="0" rtlCol="0" anchor="b" anchorCtr="0">
            <a:noAutofit/>
          </a:bodyPr>
          <a:lstStyle/>
          <a:p>
            <a:r>
              <a:rPr lang="en-US"/>
              <a:t>Click to edit Master title style</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381000" y="343083"/>
            <a:ext cx="2205355" cy="364759"/>
          </a:xfrm>
          <a:prstGeom prst="rect">
            <a:avLst/>
          </a:prstGeom>
        </p:spPr>
      </p:pic>
    </p:spTree>
    <p:extLst>
      <p:ext uri="{BB962C8B-B14F-4D97-AF65-F5344CB8AC3E}">
        <p14:creationId xmlns:p14="http://schemas.microsoft.com/office/powerpoint/2010/main" val="265476675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800" r:id="rId4"/>
    <p:sldLayoutId id="2147483801" r:id="rId5"/>
    <p:sldLayoutId id="2147483802" r:id="rId6"/>
    <p:sldLayoutId id="2147483803" r:id="rId7"/>
    <p:sldLayoutId id="2147483806" r:id="rId8"/>
    <p:sldLayoutId id="2147483807" r:id="rId9"/>
    <p:sldLayoutId id="2147483808" r:id="rId10"/>
  </p:sldLayoutIdLst>
  <p:hf sldNum="0" hdr="0" dt="0"/>
  <p:txStyles>
    <p:titleStyle>
      <a:lvl1pPr algn="l" defTabSz="914400" rtl="0" eaLnBrk="1" latinLnBrk="0" hangingPunct="1">
        <a:lnSpc>
          <a:spcPct val="85000"/>
        </a:lnSpc>
        <a:spcBef>
          <a:spcPct val="0"/>
        </a:spcBef>
        <a:buNone/>
        <a:defRPr sz="2800" b="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800"/>
        </a:spcBef>
        <a:buFont typeface="Arial"/>
        <a:buNone/>
        <a:defRPr sz="1600" kern="1200">
          <a:solidFill>
            <a:schemeClr val="tx1"/>
          </a:solidFill>
          <a:latin typeface="+mn-lt"/>
          <a:ea typeface="+mn-ea"/>
          <a:cs typeface="+mn-cs"/>
        </a:defRPr>
      </a:lvl1pPr>
      <a:lvl2pPr marL="9525" indent="0" algn="l" defTabSz="914400" rtl="0" eaLnBrk="1" latinLnBrk="0" hangingPunct="1">
        <a:lnSpc>
          <a:spcPct val="90000"/>
        </a:lnSpc>
        <a:spcBef>
          <a:spcPts val="800"/>
        </a:spcBef>
        <a:buSzPct val="65000"/>
        <a:buFontTx/>
        <a:buNone/>
        <a:tabLst/>
        <a:defRPr sz="1600" b="1" kern="1200">
          <a:solidFill>
            <a:schemeClr val="tx1"/>
          </a:solidFill>
          <a:latin typeface="+mn-lt"/>
          <a:ea typeface="+mn-ea"/>
          <a:cs typeface="+mn-cs"/>
        </a:defRPr>
      </a:lvl2pPr>
      <a:lvl3pPr marL="9525" indent="0" algn="l" defTabSz="914400" rtl="0" eaLnBrk="1" latinLnBrk="0" hangingPunct="1">
        <a:lnSpc>
          <a:spcPct val="90000"/>
        </a:lnSpc>
        <a:spcBef>
          <a:spcPts val="800"/>
        </a:spcBef>
        <a:buClr>
          <a:schemeClr val="tx1"/>
        </a:buClr>
        <a:buSzPct val="100000"/>
        <a:buFont typeface=".AppleSystemUIFont" charset="-120"/>
        <a:buNone/>
        <a:tabLst/>
        <a:defRPr sz="1600" kern="1200">
          <a:solidFill>
            <a:schemeClr val="tx1"/>
          </a:solidFill>
          <a:latin typeface="+mn-lt"/>
          <a:ea typeface="+mn-ea"/>
          <a:cs typeface="+mn-cs"/>
        </a:defRPr>
      </a:lvl3pPr>
      <a:lvl4pPr marL="9525" indent="0" algn="l" defTabSz="914400" rtl="0" eaLnBrk="1" latinLnBrk="0" hangingPunct="1">
        <a:lnSpc>
          <a:spcPct val="90000"/>
        </a:lnSpc>
        <a:spcBef>
          <a:spcPts val="800"/>
        </a:spcBef>
        <a:buClr>
          <a:schemeClr val="tx1"/>
        </a:buClr>
        <a:buSzPct val="100000"/>
        <a:buFont typeface="Arial" charset="0"/>
        <a:buNone/>
        <a:tabLst/>
        <a:defRPr sz="1600" kern="1200">
          <a:solidFill>
            <a:schemeClr val="tx1"/>
          </a:solidFill>
          <a:latin typeface="+mn-lt"/>
          <a:ea typeface="+mn-ea"/>
          <a:cs typeface="+mn-cs"/>
        </a:defRPr>
      </a:lvl4pPr>
      <a:lvl5pPr marL="9525" indent="0" algn="l" defTabSz="914400" rtl="0" eaLnBrk="1" latinLnBrk="0" hangingPunct="1">
        <a:lnSpc>
          <a:spcPct val="90000"/>
        </a:lnSpc>
        <a:spcBef>
          <a:spcPts val="800"/>
        </a:spcBef>
        <a:buClr>
          <a:schemeClr val="tx1"/>
        </a:buClr>
        <a:buSzPct val="100000"/>
        <a:buFont typeface=".AppleSystemUIFont" charset="-120"/>
        <a:buNone/>
        <a:tabLst/>
        <a:defRPr sz="1600" kern="1200" baseline="0">
          <a:solidFill>
            <a:schemeClr val="tx1"/>
          </a:solidFill>
          <a:latin typeface="+mn-lt"/>
          <a:ea typeface="+mn-ea"/>
          <a:cs typeface="+mn-cs"/>
        </a:defRPr>
      </a:lvl5pPr>
      <a:lvl6pPr marL="1371600" indent="-274320" algn="l" defTabSz="914400" rtl="0" eaLnBrk="1" latinLnBrk="0" hangingPunct="1">
        <a:lnSpc>
          <a:spcPct val="90000"/>
        </a:lnSpc>
        <a:spcBef>
          <a:spcPts val="800"/>
        </a:spcBef>
        <a:buClr>
          <a:schemeClr val="tx1"/>
        </a:buClr>
        <a:buSzPct val="100000"/>
        <a:buFont typeface="Arial" charset="0"/>
        <a:buChar char="•"/>
        <a:defRPr sz="1800" kern="1200">
          <a:solidFill>
            <a:schemeClr val="tx1"/>
          </a:solidFill>
          <a:latin typeface="+mn-lt"/>
          <a:ea typeface="+mn-ea"/>
          <a:cs typeface="+mn-cs"/>
        </a:defRPr>
      </a:lvl6pPr>
      <a:lvl7pPr marL="11113" indent="0" algn="l" defTabSz="914400" rtl="0" eaLnBrk="1" latinLnBrk="0" hangingPunct="1">
        <a:lnSpc>
          <a:spcPct val="90000"/>
        </a:lnSpc>
        <a:spcBef>
          <a:spcPts val="800"/>
        </a:spcBef>
        <a:buSzPct val="100000"/>
        <a:buFontTx/>
        <a:buNone/>
        <a:tabLst/>
        <a:defRPr sz="1200" i="1" kern="1200">
          <a:solidFill>
            <a:schemeClr val="tx1"/>
          </a:solidFill>
          <a:latin typeface="+mn-lt"/>
          <a:ea typeface="+mn-ea"/>
          <a:cs typeface="+mn-cs"/>
        </a:defRPr>
      </a:lvl7pPr>
      <a:lvl8pPr marL="274320" indent="-274320" algn="l" defTabSz="914400" rtl="0" eaLnBrk="1" latinLnBrk="0" hangingPunct="1">
        <a:lnSpc>
          <a:spcPct val="90000"/>
        </a:lnSpc>
        <a:spcBef>
          <a:spcPts val="800"/>
        </a:spcBef>
        <a:buSzPct val="65000"/>
        <a:buFontTx/>
        <a:buBlip>
          <a:blip r:embed="rId14"/>
        </a:buBlip>
        <a:tabLst/>
        <a:defRPr sz="1400" kern="1200">
          <a:solidFill>
            <a:schemeClr val="tx1"/>
          </a:solidFill>
          <a:latin typeface="+mn-lt"/>
          <a:ea typeface="+mn-ea"/>
          <a:cs typeface="+mn-cs"/>
        </a:defRPr>
      </a:lvl8pPr>
      <a:lvl9pPr marL="548640" indent="-274320" algn="l" defTabSz="914400" rtl="0" eaLnBrk="1" latinLnBrk="0" hangingPunct="1">
        <a:lnSpc>
          <a:spcPct val="90000"/>
        </a:lnSpc>
        <a:spcBef>
          <a:spcPts val="800"/>
        </a:spcBef>
        <a:buClr>
          <a:schemeClr val="tx1"/>
        </a:buClr>
        <a:buSzPct val="100000"/>
        <a:buFont typeface=".AppleSystemUIFont" charset="-12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8">
          <p15:clr>
            <a:srgbClr val="F26B43"/>
          </p15:clr>
        </p15:guide>
        <p15:guide id="2" pos="240">
          <p15:clr>
            <a:srgbClr val="F26B43"/>
          </p15:clr>
        </p15:guide>
        <p15:guide id="3" pos="7440">
          <p15:clr>
            <a:srgbClr val="F26B43"/>
          </p15:clr>
        </p15:guide>
        <p15:guide id="4" orient="horz" pos="936">
          <p15:clr>
            <a:srgbClr val="F26B43"/>
          </p15:clr>
        </p15:guide>
        <p15:guide id="5" orient="horz" pos="216">
          <p15:clr>
            <a:srgbClr val="F26B43"/>
          </p15:clr>
        </p15:guide>
        <p15:guide id="6"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B45C21-D153-4379-B5EE-F3D09BA9F49D}" type="datetimeFigureOut">
              <a:rPr lang="en-US" smtClean="0"/>
              <a:t>6/30/2022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AD9438-B676-4BA1-822D-F845DDF7117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98990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41509-2366-4379-A1D7-0A8AD4C56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7C78B-707A-4E5E-AEE5-43312A085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58A3F-1926-468E-B35F-538E93DA9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74607-6EF5-4939-9341-4DD13FF28571}" type="datetimeFigureOut">
              <a:rPr lang="en-US" smtClean="0"/>
              <a:t>6/30/2022</a:t>
            </a:fld>
            <a:endParaRPr lang="en-US"/>
          </a:p>
        </p:txBody>
      </p:sp>
      <p:sp>
        <p:nvSpPr>
          <p:cNvPr id="5" name="Footer Placeholder 4">
            <a:extLst>
              <a:ext uri="{FF2B5EF4-FFF2-40B4-BE49-F238E27FC236}">
                <a16:creationId xmlns:a16="http://schemas.microsoft.com/office/drawing/2014/main" id="{FA7618DE-C881-4020-B12A-11194514F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A3C10F-7169-48B0-97FD-F0B45C82F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1D865-4E23-4F6A-B5F5-F99C7B51133F}" type="slidenum">
              <a:rPr lang="en-US" smtClean="0"/>
              <a:t>‹#›</a:t>
            </a:fld>
            <a:endParaRPr lang="en-US"/>
          </a:p>
        </p:txBody>
      </p:sp>
    </p:spTree>
    <p:extLst>
      <p:ext uri="{BB962C8B-B14F-4D97-AF65-F5344CB8AC3E}">
        <p14:creationId xmlns:p14="http://schemas.microsoft.com/office/powerpoint/2010/main" val="207696105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AFD05-9557-4EA4-92A9-15D8E1D972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9AFDC2-AA2B-4033-9203-CA7173336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C9B10-36D7-4873-AADF-2D4BE1207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ED11-75AD-435F-A5E2-8F3561C9036E}" type="datetimeFigureOut">
              <a:rPr lang="en-US" smtClean="0"/>
              <a:t>6/30/2022</a:t>
            </a:fld>
            <a:endParaRPr lang="en-US"/>
          </a:p>
        </p:txBody>
      </p:sp>
      <p:sp>
        <p:nvSpPr>
          <p:cNvPr id="5" name="Footer Placeholder 4">
            <a:extLst>
              <a:ext uri="{FF2B5EF4-FFF2-40B4-BE49-F238E27FC236}">
                <a16:creationId xmlns:a16="http://schemas.microsoft.com/office/drawing/2014/main" id="{B202AFD7-F08F-4EEB-B037-4E4D0CDCA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0E88AD-518A-4E3F-B6D1-1B79D70FC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9D1AC-4CFC-4DBB-BDFF-1FA91BB3E47E}" type="slidenum">
              <a:rPr lang="en-US" smtClean="0"/>
              <a:t>‹#›</a:t>
            </a:fld>
            <a:endParaRPr lang="en-US"/>
          </a:p>
        </p:txBody>
      </p:sp>
    </p:spTree>
    <p:extLst>
      <p:ext uri="{BB962C8B-B14F-4D97-AF65-F5344CB8AC3E}">
        <p14:creationId xmlns:p14="http://schemas.microsoft.com/office/powerpoint/2010/main" val="796980629"/>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E2DB9C-B129-4F90-9137-45EAC32B8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2A2A9-2697-4859-AB2C-6EB335502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6EEFA-078B-4D1F-B2B9-07B2D1987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B2E52-9D4E-458E-A9CA-AA026ADBDFC0}" type="datetimeFigureOut">
              <a:rPr lang="en-US" smtClean="0"/>
              <a:t>6/30/2022</a:t>
            </a:fld>
            <a:endParaRPr lang="en-US"/>
          </a:p>
        </p:txBody>
      </p:sp>
      <p:sp>
        <p:nvSpPr>
          <p:cNvPr id="5" name="Footer Placeholder 4">
            <a:extLst>
              <a:ext uri="{FF2B5EF4-FFF2-40B4-BE49-F238E27FC236}">
                <a16:creationId xmlns:a16="http://schemas.microsoft.com/office/drawing/2014/main" id="{CE0B6387-D890-4FDF-93E6-7DF66DC38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55E2BC-A00D-4B4D-A9AF-1E654B6E7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5D56-5759-4D2B-A3E4-A4DE6ED96394}" type="slidenum">
              <a:rPr lang="en-US" smtClean="0"/>
              <a:t>‹#›</a:t>
            </a:fld>
            <a:endParaRPr lang="en-US"/>
          </a:p>
        </p:txBody>
      </p:sp>
    </p:spTree>
    <p:extLst>
      <p:ext uri="{BB962C8B-B14F-4D97-AF65-F5344CB8AC3E}">
        <p14:creationId xmlns:p14="http://schemas.microsoft.com/office/powerpoint/2010/main" val="276203577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8A3E7-2A57-47E2-A90B-DF9995F244FD}" type="datetimeFigureOut">
              <a:rPr lang="en-US" smtClean="0"/>
              <a:t>6/30/2022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63A12-38AB-4D33-BA6C-7BBA243E4789}" type="slidenum">
              <a:rPr lang="en-US" smtClean="0"/>
              <a:t>‹#›</a:t>
            </a:fld>
            <a:endParaRPr lang="en-US"/>
          </a:p>
        </p:txBody>
      </p:sp>
    </p:spTree>
    <p:extLst>
      <p:ext uri="{BB962C8B-B14F-4D97-AF65-F5344CB8AC3E}">
        <p14:creationId xmlns:p14="http://schemas.microsoft.com/office/powerpoint/2010/main" val="100215323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B0F4E-AE72-4C12-BF1F-F48F69D61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3B7986-0174-42F7-870C-5BE02B49B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87825-8FB1-47E6-AA0E-ABCF2ED52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C4BBF-E288-441B-99BB-6AF073249573}" type="datetimeFigureOut">
              <a:rPr lang="en-US" smtClean="0"/>
              <a:t>6/30/2022</a:t>
            </a:fld>
            <a:endParaRPr lang="en-US"/>
          </a:p>
        </p:txBody>
      </p:sp>
      <p:sp>
        <p:nvSpPr>
          <p:cNvPr id="5" name="Footer Placeholder 4">
            <a:extLst>
              <a:ext uri="{FF2B5EF4-FFF2-40B4-BE49-F238E27FC236}">
                <a16:creationId xmlns:a16="http://schemas.microsoft.com/office/drawing/2014/main" id="{A767B628-723F-4978-A7A9-3D2AC08C7A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582E0-B33A-4F9A-B22B-4CD1E4B66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19BAD-1916-4F76-8CF3-770D03F1082C}" type="slidenum">
              <a:rPr lang="en-US" smtClean="0"/>
              <a:t>‹#›</a:t>
            </a:fld>
            <a:endParaRPr lang="en-US"/>
          </a:p>
        </p:txBody>
      </p:sp>
    </p:spTree>
    <p:extLst>
      <p:ext uri="{BB962C8B-B14F-4D97-AF65-F5344CB8AC3E}">
        <p14:creationId xmlns:p14="http://schemas.microsoft.com/office/powerpoint/2010/main" val="115637999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4D297-960D-41C4-B958-D2430E9E86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681DFB-4719-44A7-960C-F6282DE2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43907-344F-4DBB-AD20-C51327E6E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9666A-679A-49D6-B12E-865055E190DF}" type="datetimeFigureOut">
              <a:rPr lang="en-US" smtClean="0"/>
              <a:t>6/30/2022</a:t>
            </a:fld>
            <a:endParaRPr lang="en-US"/>
          </a:p>
        </p:txBody>
      </p:sp>
      <p:sp>
        <p:nvSpPr>
          <p:cNvPr id="5" name="Footer Placeholder 4">
            <a:extLst>
              <a:ext uri="{FF2B5EF4-FFF2-40B4-BE49-F238E27FC236}">
                <a16:creationId xmlns:a16="http://schemas.microsoft.com/office/drawing/2014/main" id="{18FB4340-1519-465F-ADDF-EB8A80D1E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8FCF6D-52E4-40E1-88AE-C036B2670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AB50D-5571-439A-83DE-B2989741AC16}" type="slidenum">
              <a:rPr lang="en-US" smtClean="0"/>
              <a:t>‹#›</a:t>
            </a:fld>
            <a:endParaRPr lang="en-US"/>
          </a:p>
        </p:txBody>
      </p:sp>
    </p:spTree>
    <p:extLst>
      <p:ext uri="{BB962C8B-B14F-4D97-AF65-F5344CB8AC3E}">
        <p14:creationId xmlns:p14="http://schemas.microsoft.com/office/powerpoint/2010/main" val="450527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hyperlink" Target="https://www.nejm.org/toc/nejm/381/24?query=article_issue_li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hyperlink" Target="https://caringmoments.kaiserpermanente.org/ecard/"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9.png"/><Relationship Id="rId2" Type="http://schemas.openxmlformats.org/officeDocument/2006/relationships/diagramData" Target="../diagrams/data3.xml"/><Relationship Id="rId1" Type="http://schemas.openxmlformats.org/officeDocument/2006/relationships/slideLayout" Target="../slideLayouts/slideLayout1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 Id="rId5" Type="http://schemas.openxmlformats.org/officeDocument/2006/relationships/image" Target="../media/image51.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 Id="rId5" Type="http://schemas.openxmlformats.org/officeDocument/2006/relationships/image" Target="../media/image55.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pmgawards.kaiserpermanente.org/cutting-leadership/2022/chizoba-nwosu-m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09" name="Group 30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10" name="Straight Connector 30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16" name="Rectangle 315">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B5121-5757-4FD1-AFBA-B2FFF1641E65}"/>
              </a:ext>
            </a:extLst>
          </p:cNvPr>
          <p:cNvSpPr>
            <a:spLocks noGrp="1"/>
          </p:cNvSpPr>
          <p:nvPr>
            <p:ph type="title"/>
          </p:nvPr>
        </p:nvSpPr>
        <p:spPr>
          <a:xfrm>
            <a:off x="7591325" y="1832107"/>
            <a:ext cx="3518748" cy="1142462"/>
          </a:xfrm>
        </p:spPr>
        <p:txBody>
          <a:bodyPr vert="horz" lIns="91440" tIns="45720" rIns="91440" bIns="45720" rtlCol="0" anchor="b">
            <a:noAutofit/>
          </a:bodyPr>
          <a:lstStyle/>
          <a:p>
            <a:pPr>
              <a:lnSpc>
                <a:spcPct val="90000"/>
              </a:lnSpc>
            </a:pPr>
            <a:r>
              <a:rPr lang="en-US" sz="3200" b="1"/>
              <a:t>HBS Department Updates</a:t>
            </a:r>
            <a:br>
              <a:rPr lang="en-US" sz="3200" b="1"/>
            </a:br>
            <a:br>
              <a:rPr lang="en-US" sz="3200" b="1"/>
            </a:br>
            <a:r>
              <a:rPr lang="en-US" sz="3200" err="1"/>
              <a:t>june</a:t>
            </a:r>
            <a:r>
              <a:rPr lang="en-US" sz="3200"/>
              <a:t> 2022</a:t>
            </a:r>
          </a:p>
        </p:txBody>
      </p:sp>
      <p:sp>
        <p:nvSpPr>
          <p:cNvPr id="318"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C2A0C5C9-F1CB-D3B4-91A6-A5740B2287B6}"/>
              </a:ext>
            </a:extLst>
          </p:cNvPr>
          <p:cNvPicPr>
            <a:picLocks noChangeAspect="1"/>
          </p:cNvPicPr>
          <p:nvPr/>
        </p:nvPicPr>
        <p:blipFill rotWithShape="1">
          <a:blip r:embed="rId2"/>
          <a:srcRect t="3349" r="-2" b="13336"/>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320" name="Group 319">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21" name="Straight Connector 320">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226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902F4-EA0C-0CC2-093A-F75FE451C688}"/>
              </a:ext>
            </a:extLst>
          </p:cNvPr>
          <p:cNvSpPr>
            <a:spLocks noGrp="1"/>
          </p:cNvSpPr>
          <p:nvPr>
            <p:ph type="title"/>
          </p:nvPr>
        </p:nvSpPr>
        <p:spPr>
          <a:xfrm>
            <a:off x="6301520" y="939799"/>
            <a:ext cx="4312224" cy="1731109"/>
          </a:xfrm>
        </p:spPr>
        <p:txBody>
          <a:bodyPr vert="horz" lIns="91440" tIns="45720" rIns="91440" bIns="45720" rtlCol="0" anchor="b">
            <a:normAutofit/>
          </a:bodyPr>
          <a:lstStyle/>
          <a:p>
            <a:r>
              <a:rPr lang="en-US" sz="4400"/>
              <a:t>Thank you, dr. Mann!</a:t>
            </a:r>
          </a:p>
        </p:txBody>
      </p:sp>
      <p:pic>
        <p:nvPicPr>
          <p:cNvPr id="4" name="Picture 4" descr="Text, letter&#10;&#10;Description automatically generated">
            <a:extLst>
              <a:ext uri="{FF2B5EF4-FFF2-40B4-BE49-F238E27FC236}">
                <a16:creationId xmlns:a16="http://schemas.microsoft.com/office/drawing/2014/main" id="{8E818648-A2CB-6346-03EA-B6ABAA349B02}"/>
              </a:ext>
            </a:extLst>
          </p:cNvPr>
          <p:cNvPicPr>
            <a:picLocks noGrp="1" noChangeAspect="1"/>
          </p:cNvPicPr>
          <p:nvPr>
            <p:ph idx="1"/>
          </p:nvPr>
        </p:nvPicPr>
        <p:blipFill rotWithShape="1">
          <a:blip r:embed="rId2"/>
          <a:srcRect t="5955" b="9670"/>
          <a:stretch/>
        </p:blipFill>
        <p:spPr>
          <a:xfrm>
            <a:off x="0" y="-4045"/>
            <a:ext cx="6095999" cy="6857990"/>
          </a:xfrm>
          <a:prstGeom prst="rect">
            <a:avLst/>
          </a:prstGeom>
          <a:effectLst>
            <a:innerShdw blurRad="57150" dist="38100" dir="14460000">
              <a:prstClr val="black">
                <a:alpha val="70000"/>
              </a:prstClr>
            </a:innerShdw>
          </a:effectLst>
        </p:spPr>
      </p:pic>
      <p:grpSp>
        <p:nvGrpSpPr>
          <p:cNvPr id="21" name="Group 20">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22" name="Straight Connector 21">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9171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B1ECD48A-A6CE-48F3-8E89-3399C993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Single Corner Snipped 17">
            <a:extLst>
              <a:ext uri="{FF2B5EF4-FFF2-40B4-BE49-F238E27FC236}">
                <a16:creationId xmlns:a16="http://schemas.microsoft.com/office/drawing/2014/main" id="{0A3F7A1B-3080-4A65-A240-2E1A6EF8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
            <a:ext cx="12188952" cy="5571071"/>
          </a:xfrm>
          <a:prstGeom prst="snip1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8845468E-C3C5-BF77-6D07-A3598FB15228}"/>
              </a:ext>
            </a:extLst>
          </p:cNvPr>
          <p:cNvPicPr>
            <a:picLocks noGrp="1" noChangeAspect="1"/>
          </p:cNvPicPr>
          <p:nvPr>
            <p:ph idx="1"/>
          </p:nvPr>
        </p:nvPicPr>
        <p:blipFill>
          <a:blip r:embed="rId2"/>
          <a:stretch>
            <a:fillRect/>
          </a:stretch>
        </p:blipFill>
        <p:spPr>
          <a:xfrm>
            <a:off x="928728" y="643467"/>
            <a:ext cx="10323208" cy="4284132"/>
          </a:xfrm>
          <a:prstGeom prst="rect">
            <a:avLst/>
          </a:prstGeom>
        </p:spPr>
      </p:pic>
      <p:sp>
        <p:nvSpPr>
          <p:cNvPr id="3" name="TextBox 2">
            <a:extLst>
              <a:ext uri="{FF2B5EF4-FFF2-40B4-BE49-F238E27FC236}">
                <a16:creationId xmlns:a16="http://schemas.microsoft.com/office/drawing/2014/main" id="{6B479950-2A9D-3DC0-AFD1-F7C5532A89D4}"/>
              </a:ext>
            </a:extLst>
          </p:cNvPr>
          <p:cNvSpPr txBox="1"/>
          <p:nvPr/>
        </p:nvSpPr>
        <p:spPr>
          <a:xfrm>
            <a:off x="1335087" y="58435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Thank you, Dr. Huynh!</a:t>
            </a:r>
          </a:p>
        </p:txBody>
      </p:sp>
    </p:spTree>
    <p:extLst>
      <p:ext uri="{BB962C8B-B14F-4D97-AF65-F5344CB8AC3E}">
        <p14:creationId xmlns:p14="http://schemas.microsoft.com/office/powerpoint/2010/main" val="91686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38" name="Group 126">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8" name="Straight Connector 127">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9" name="Rectangle 133">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5">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Graphical user interface, text, application, email&#10;&#10;Description automatically generated">
            <a:extLst>
              <a:ext uri="{FF2B5EF4-FFF2-40B4-BE49-F238E27FC236}">
                <a16:creationId xmlns:a16="http://schemas.microsoft.com/office/drawing/2014/main" id="{57E3F57E-5CB6-0E80-84A7-A39CF404163D}"/>
              </a:ext>
            </a:extLst>
          </p:cNvPr>
          <p:cNvPicPr>
            <a:picLocks noChangeAspect="1"/>
          </p:cNvPicPr>
          <p:nvPr/>
        </p:nvPicPr>
        <p:blipFill>
          <a:blip r:embed="rId2"/>
          <a:stretch>
            <a:fillRect/>
          </a:stretch>
        </p:blipFill>
        <p:spPr>
          <a:xfrm>
            <a:off x="477391" y="1915922"/>
            <a:ext cx="11237218" cy="3202002"/>
          </a:xfrm>
          <a:prstGeom prst="rect">
            <a:avLst/>
          </a:prstGeom>
        </p:spPr>
      </p:pic>
      <p:sp>
        <p:nvSpPr>
          <p:cNvPr id="10" name="TextBox 9">
            <a:extLst>
              <a:ext uri="{FF2B5EF4-FFF2-40B4-BE49-F238E27FC236}">
                <a16:creationId xmlns:a16="http://schemas.microsoft.com/office/drawing/2014/main" id="{43722FAD-5207-10EE-F271-1AFCA3F17F71}"/>
              </a:ext>
            </a:extLst>
          </p:cNvPr>
          <p:cNvSpPr txBox="1"/>
          <p:nvPr/>
        </p:nvSpPr>
        <p:spPr>
          <a:xfrm>
            <a:off x="474785" y="689707"/>
            <a:ext cx="37103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2"/>
                </a:solidFill>
              </a:rPr>
              <a:t>Amazing job well done, Procedure Team!</a:t>
            </a:r>
          </a:p>
        </p:txBody>
      </p:sp>
    </p:spTree>
    <p:extLst>
      <p:ext uri="{BB962C8B-B14F-4D97-AF65-F5344CB8AC3E}">
        <p14:creationId xmlns:p14="http://schemas.microsoft.com/office/powerpoint/2010/main" val="233143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E5092-9D40-B555-5441-7C519C63FFE7}"/>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dirty="0"/>
              <a:t>Infectious Diseases </a:t>
            </a:r>
            <a:br>
              <a:rPr lang="en-US" dirty="0"/>
            </a:br>
            <a:r>
              <a:rPr lang="en-US" sz="2400" dirty="0"/>
              <a:t>Dr. Asaf Shor</a:t>
            </a:r>
            <a:br>
              <a:rPr lang="en-US" sz="2400" dirty="0"/>
            </a:br>
            <a:r>
              <a:rPr lang="en-US" dirty="0"/>
              <a:t> </a:t>
            </a:r>
            <a:br>
              <a:rPr lang="en-US" dirty="0"/>
            </a:br>
            <a:endParaRPr lang="en-US" dirty="0"/>
          </a:p>
        </p:txBody>
      </p:sp>
      <p:cxnSp>
        <p:nvCxnSpPr>
          <p:cNvPr id="19" name="Straight Connector 12">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F7604EF-FAD6-9CCC-616C-8C433D9A1CC9}"/>
              </a:ext>
            </a:extLst>
          </p:cNvPr>
          <p:cNvSpPr txBox="1"/>
          <p:nvPr/>
        </p:nvSpPr>
        <p:spPr>
          <a:xfrm>
            <a:off x="4979962" y="685799"/>
            <a:ext cx="6288260" cy="48920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ct val="20000"/>
              </a:spcBef>
              <a:spcAft>
                <a:spcPts val="600"/>
              </a:spcAft>
              <a:buClr>
                <a:schemeClr val="tx1"/>
              </a:buClr>
              <a:buSzPct val="80000"/>
              <a:buFont typeface="Wingdings 3" panose="05040102010807070707" pitchFamily="18" charset="2"/>
              <a:buChar char=""/>
            </a:pPr>
            <a:r>
              <a:rPr lang="en-US"/>
              <a:t>INTRO OF NEW NP'S</a:t>
            </a:r>
          </a:p>
          <a:p>
            <a:pPr marL="285750" indent="-285750" defTabSz="457200">
              <a:spcBef>
                <a:spcPct val="20000"/>
              </a:spcBef>
              <a:spcAft>
                <a:spcPts val="600"/>
              </a:spcAft>
              <a:buClr>
                <a:schemeClr val="tx1"/>
              </a:buClr>
              <a:buSzPct val="80000"/>
              <a:buFont typeface="Wingdings 3" panose="05040102010807070707" pitchFamily="18" charset="2"/>
              <a:buChar char=""/>
            </a:pPr>
            <a:r>
              <a:rPr lang="en-US"/>
              <a:t>UPDATES IN INFECTION CONTROL</a:t>
            </a:r>
          </a:p>
          <a:p>
            <a:pPr defTabSz="457200">
              <a:spcBef>
                <a:spcPct val="20000"/>
              </a:spcBef>
              <a:spcAft>
                <a:spcPts val="600"/>
              </a:spcAft>
              <a:buClr>
                <a:schemeClr val="tx1"/>
              </a:buClr>
              <a:buSzPct val="80000"/>
              <a:buFont typeface="Wingdings 3" panose="05040102010807070707" pitchFamily="18" charset="2"/>
              <a:buChar char=""/>
            </a:pPr>
            <a:endParaRPr lang="en-US"/>
          </a:p>
        </p:txBody>
      </p:sp>
      <p:sp>
        <p:nvSpPr>
          <p:cNvPr id="3" name="TextBox 2">
            <a:extLst>
              <a:ext uri="{FF2B5EF4-FFF2-40B4-BE49-F238E27FC236}">
                <a16:creationId xmlns:a16="http://schemas.microsoft.com/office/drawing/2014/main" id="{257E1D24-BA76-4858-9ABC-CAF5C45F506E}"/>
              </a:ext>
            </a:extLst>
          </p:cNvPr>
          <p:cNvSpPr txBox="1"/>
          <p:nvPr/>
        </p:nvSpPr>
        <p:spPr>
          <a:xfrm>
            <a:off x="1154098" y="4731265"/>
            <a:ext cx="9792070" cy="166199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i="1" u="sng" dirty="0"/>
              <a:t>Meeting Minutes: </a:t>
            </a:r>
          </a:p>
          <a:p>
            <a:r>
              <a:rPr lang="en-US" sz="1400" dirty="0"/>
              <a:t>Introduced new ID Prevention NPs – Robbie and Olivia</a:t>
            </a:r>
          </a:p>
          <a:p>
            <a:pPr marL="285750" indent="-285750">
              <a:buFont typeface="Arial" panose="020B0604020202020204" pitchFamily="34" charset="0"/>
              <a:buChar char="•"/>
            </a:pPr>
            <a:r>
              <a:rPr lang="en-US" sz="1400" dirty="0"/>
              <a:t>Availabilities: Mon – Fri business hours</a:t>
            </a:r>
          </a:p>
          <a:p>
            <a:pPr marL="285750" indent="-285750">
              <a:buFont typeface="Arial" panose="020B0604020202020204" pitchFamily="34" charset="0"/>
              <a:buChar char="•"/>
            </a:pPr>
            <a:r>
              <a:rPr lang="en-US" sz="1400" dirty="0"/>
              <a:t>Contact info will be sent out to the group</a:t>
            </a:r>
          </a:p>
          <a:p>
            <a:r>
              <a:rPr lang="en-US" sz="1400" dirty="0"/>
              <a:t>Review of basic infection control protocols</a:t>
            </a:r>
          </a:p>
          <a:p>
            <a:pPr marL="285750" indent="-285750">
              <a:buFont typeface="Arial" panose="020B0604020202020204" pitchFamily="34" charset="0"/>
              <a:buChar char="•"/>
            </a:pPr>
            <a:r>
              <a:rPr lang="en-US" sz="1400" dirty="0"/>
              <a:t>Isolation guidelines: MRSA and ESBL (90 days from last infection), VRE (6 months), CP-CRE and CRE (indefinitely)</a:t>
            </a:r>
          </a:p>
        </p:txBody>
      </p:sp>
    </p:spTree>
    <p:extLst>
      <p:ext uri="{BB962C8B-B14F-4D97-AF65-F5344CB8AC3E}">
        <p14:creationId xmlns:p14="http://schemas.microsoft.com/office/powerpoint/2010/main" val="215554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89A5-C50A-47AC-BFB2-3CE1FC90CB85}"/>
              </a:ext>
            </a:extLst>
          </p:cNvPr>
          <p:cNvSpPr>
            <a:spLocks noGrp="1"/>
          </p:cNvSpPr>
          <p:nvPr>
            <p:ph type="ctrTitle"/>
          </p:nvPr>
        </p:nvSpPr>
        <p:spPr>
          <a:xfrm>
            <a:off x="1524000" y="1171852"/>
            <a:ext cx="9144000" cy="1015338"/>
          </a:xfrm>
        </p:spPr>
        <p:txBody>
          <a:bodyPr/>
          <a:lstStyle/>
          <a:p>
            <a:r>
              <a:rPr lang="en-US" dirty="0"/>
              <a:t>Comfort care case series </a:t>
            </a:r>
          </a:p>
        </p:txBody>
      </p:sp>
      <p:sp>
        <p:nvSpPr>
          <p:cNvPr id="3" name="Subtitle 2">
            <a:extLst>
              <a:ext uri="{FF2B5EF4-FFF2-40B4-BE49-F238E27FC236}">
                <a16:creationId xmlns:a16="http://schemas.microsoft.com/office/drawing/2014/main" id="{1E5614FB-9DED-4A66-AEA5-C65ADFD9E153}"/>
              </a:ext>
            </a:extLst>
          </p:cNvPr>
          <p:cNvSpPr>
            <a:spLocks noGrp="1"/>
          </p:cNvSpPr>
          <p:nvPr>
            <p:ph type="subTitle" idx="1"/>
          </p:nvPr>
        </p:nvSpPr>
        <p:spPr>
          <a:xfrm>
            <a:off x="1524000" y="2187190"/>
            <a:ext cx="9144000" cy="1655762"/>
          </a:xfrm>
        </p:spPr>
        <p:txBody>
          <a:bodyPr/>
          <a:lstStyle/>
          <a:p>
            <a:r>
              <a:rPr lang="en-US" dirty="0"/>
              <a:t>Pooja Baijal MD </a:t>
            </a:r>
          </a:p>
          <a:p>
            <a:r>
              <a:rPr lang="en-US" dirty="0"/>
              <a:t>Chief, Supportive care services, GSAA</a:t>
            </a:r>
          </a:p>
        </p:txBody>
      </p:sp>
      <p:sp>
        <p:nvSpPr>
          <p:cNvPr id="4" name="TextBox 3">
            <a:extLst>
              <a:ext uri="{FF2B5EF4-FFF2-40B4-BE49-F238E27FC236}">
                <a16:creationId xmlns:a16="http://schemas.microsoft.com/office/drawing/2014/main" id="{CB4F0FD1-7FFB-4757-9F01-E01D9899ACF1}"/>
              </a:ext>
            </a:extLst>
          </p:cNvPr>
          <p:cNvSpPr txBox="1"/>
          <p:nvPr/>
        </p:nvSpPr>
        <p:spPr>
          <a:xfrm>
            <a:off x="1038687" y="3107184"/>
            <a:ext cx="10440140" cy="3385542"/>
          </a:xfrm>
          <a:prstGeom prst="rect">
            <a:avLst/>
          </a:prstGeom>
          <a:noFill/>
        </p:spPr>
        <p:txBody>
          <a:bodyPr wrap="square" rtlCol="0">
            <a:spAutoFit/>
          </a:bodyPr>
          <a:lstStyle/>
          <a:p>
            <a:r>
              <a:rPr lang="en-US" dirty="0"/>
              <a:t>Meeting Minutes:</a:t>
            </a:r>
          </a:p>
          <a:p>
            <a:pPr marL="285750" indent="-285750">
              <a:buFont typeface="Arial" panose="020B0604020202020204" pitchFamily="34" charset="0"/>
              <a:buChar char="•"/>
            </a:pPr>
            <a:r>
              <a:rPr lang="en-US" sz="1400" dirty="0"/>
              <a:t>End of life discussions are associated with improved outcomes in patients, caregivers, less aggressive medical care near death and earlier hospice referrals</a:t>
            </a:r>
          </a:p>
          <a:p>
            <a:pPr marL="285750" indent="-285750">
              <a:buFont typeface="Arial" panose="020B0604020202020204" pitchFamily="34" charset="0"/>
              <a:buChar char="•"/>
            </a:pPr>
            <a:r>
              <a:rPr lang="en-US" sz="1400" dirty="0"/>
              <a:t>Goal is to have more Lunch and Learn comfort care series once every 3 months to discuss cases where pts were transitioned to comfort care and to identify learnings and opportunities for improvement</a:t>
            </a:r>
          </a:p>
          <a:p>
            <a:pPr marL="285750" indent="-285750">
              <a:buFont typeface="Arial" panose="020B0604020202020204" pitchFamily="34" charset="0"/>
              <a:buChar char="•"/>
            </a:pPr>
            <a:r>
              <a:rPr lang="en-US" sz="1400" dirty="0"/>
              <a:t>Addressing concerns about triaging consults, increasing staffing (including MDs and NPs). Please try to include some details in the comment section of consult request.</a:t>
            </a:r>
          </a:p>
          <a:p>
            <a:pPr marL="285750" indent="-285750">
              <a:buFont typeface="Arial" panose="020B0604020202020204" pitchFamily="34" charset="0"/>
              <a:buChar char="•"/>
            </a:pPr>
            <a:r>
              <a:rPr lang="en-US" sz="1400" dirty="0"/>
              <a:t>Workflow: Palliative care team will </a:t>
            </a:r>
            <a:r>
              <a:rPr lang="en-US" sz="1400" dirty="0" err="1"/>
              <a:t>Cortext</a:t>
            </a:r>
            <a:r>
              <a:rPr lang="en-US" sz="1400" dirty="0"/>
              <a:t> attending with recommendations and if agreed upon, PC MD/NP can place orders</a:t>
            </a:r>
          </a:p>
          <a:p>
            <a:pPr marL="285750" indent="-285750">
              <a:buFont typeface="Arial" panose="020B0604020202020204" pitchFamily="34" charset="0"/>
              <a:buChar char="•"/>
            </a:pPr>
            <a:r>
              <a:rPr lang="en-US" sz="1400" dirty="0" err="1"/>
              <a:t>Dotphrase</a:t>
            </a:r>
            <a:r>
              <a:rPr lang="en-US" sz="1400" dirty="0"/>
              <a:t> “.</a:t>
            </a:r>
            <a:r>
              <a:rPr lang="en-US" sz="1400" dirty="0" err="1"/>
              <a:t>goalsofcare</a:t>
            </a:r>
            <a:r>
              <a:rPr lang="en-US" sz="1400" dirty="0"/>
              <a:t>” is regional </a:t>
            </a:r>
            <a:r>
              <a:rPr lang="en-US" sz="1400" dirty="0" err="1"/>
              <a:t>dotphrase</a:t>
            </a:r>
            <a:r>
              <a:rPr lang="en-US" sz="1400" dirty="0"/>
              <a:t> to document GOC conversations in any note type</a:t>
            </a:r>
          </a:p>
          <a:p>
            <a:pPr marL="285750" indent="-285750">
              <a:buFont typeface="Arial" panose="020B0604020202020204" pitchFamily="34" charset="0"/>
              <a:buChar char="•"/>
            </a:pPr>
            <a:r>
              <a:rPr lang="en-US" sz="1400" dirty="0"/>
              <a:t>Concerns from group:</a:t>
            </a:r>
          </a:p>
          <a:p>
            <a:r>
              <a:rPr lang="en-US" sz="1400" dirty="0"/>
              <a:t>	- AAM alert triggers should be triaged and discussed with primary attending before seeing the </a:t>
            </a:r>
            <a:r>
              <a:rPr lang="en-US" sz="1400" dirty="0" err="1"/>
              <a:t>pt</a:t>
            </a:r>
            <a:endParaRPr lang="en-US" sz="1400" dirty="0"/>
          </a:p>
          <a:p>
            <a:r>
              <a:rPr lang="en-US" sz="1400" dirty="0"/>
              <a:t>	- Recommendations/orders to be placed by PC MD/NP to prevent delay in care</a:t>
            </a:r>
          </a:p>
          <a:p>
            <a:r>
              <a:rPr lang="en-US" sz="1400" dirty="0"/>
              <a:t>	- PC should continue to follow particularly complex cases</a:t>
            </a:r>
          </a:p>
          <a:p>
            <a:r>
              <a:rPr lang="en-US" sz="1400" dirty="0"/>
              <a:t>	- Concern that SW does not have enough medical background to carry out PC discussions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93953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C996-E321-49EE-AFFF-1BF9FCD3D8C9}"/>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5EFDD843-0132-4BCE-A577-585F364232A0}"/>
              </a:ext>
            </a:extLst>
          </p:cNvPr>
          <p:cNvSpPr>
            <a:spLocks noGrp="1"/>
          </p:cNvSpPr>
          <p:nvPr>
            <p:ph idx="1"/>
          </p:nvPr>
        </p:nvSpPr>
        <p:spPr/>
        <p:txBody>
          <a:bodyPr/>
          <a:lstStyle/>
          <a:p>
            <a:r>
              <a:rPr lang="en-US" sz="2800"/>
              <a:t>Death at home is preferred by most people and those dying at home or in hospice facilities has increased over the last 2 decades. </a:t>
            </a:r>
          </a:p>
          <a:p>
            <a:r>
              <a:rPr lang="en-US" sz="2800"/>
              <a:t>Patients who die at home with hospice have fewer unmet physical, emotional needs &amp; report a favorable dying experience than patients dying in institution. </a:t>
            </a:r>
          </a:p>
          <a:p>
            <a:r>
              <a:rPr lang="en-US" sz="2800"/>
              <a:t>End of life discussions are associated with improved outcomes in patients, caregivers , less aggressive medical care near death &amp; earlier hospice referrals</a:t>
            </a:r>
          </a:p>
          <a:p>
            <a:r>
              <a:rPr lang="en-US" sz="2800"/>
              <a:t>Diagnosis of impending death can guide important medical decisions as well as inform personal decisions for family caregivers.</a:t>
            </a:r>
          </a:p>
          <a:p>
            <a:endParaRPr lang="en-US"/>
          </a:p>
        </p:txBody>
      </p:sp>
    </p:spTree>
    <p:extLst>
      <p:ext uri="{BB962C8B-B14F-4D97-AF65-F5344CB8AC3E}">
        <p14:creationId xmlns:p14="http://schemas.microsoft.com/office/powerpoint/2010/main" val="297845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01FC-3608-4372-8647-AE3738D7343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Background </a:t>
            </a:r>
          </a:p>
        </p:txBody>
      </p:sp>
      <p:pic>
        <p:nvPicPr>
          <p:cNvPr id="4" name="Content Placeholder 3">
            <a:extLst>
              <a:ext uri="{FF2B5EF4-FFF2-40B4-BE49-F238E27FC236}">
                <a16:creationId xmlns:a16="http://schemas.microsoft.com/office/drawing/2014/main" id="{DBCC034F-6E5E-4D1B-BA79-6EAD4BC74671}"/>
              </a:ext>
            </a:extLst>
          </p:cNvPr>
          <p:cNvPicPr>
            <a:picLocks noGrp="1" noChangeAspect="1"/>
          </p:cNvPicPr>
          <p:nvPr>
            <p:ph idx="1"/>
          </p:nvPr>
        </p:nvPicPr>
        <p:blipFill>
          <a:blip r:embed="rId3"/>
          <a:stretch>
            <a:fillRect/>
          </a:stretch>
        </p:blipFill>
        <p:spPr>
          <a:xfrm>
            <a:off x="1166135" y="1535267"/>
            <a:ext cx="9299893" cy="4394199"/>
          </a:xfrm>
          <a:prstGeom prst="rect">
            <a:avLst/>
          </a:prstGeom>
        </p:spPr>
      </p:pic>
      <p:sp>
        <p:nvSpPr>
          <p:cNvPr id="5" name="Rectangle 4">
            <a:extLst>
              <a:ext uri="{FF2B5EF4-FFF2-40B4-BE49-F238E27FC236}">
                <a16:creationId xmlns:a16="http://schemas.microsoft.com/office/drawing/2014/main" id="{793ED6D1-0B82-48B1-A3E9-6617CBF1B944}"/>
              </a:ext>
            </a:extLst>
          </p:cNvPr>
          <p:cNvSpPr/>
          <p:nvPr/>
        </p:nvSpPr>
        <p:spPr>
          <a:xfrm>
            <a:off x="1287624" y="5929466"/>
            <a:ext cx="90693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84E9B"/>
                </a:solidFill>
                <a:effectLst/>
                <a:uLnTx/>
                <a:uFillTx/>
                <a:latin typeface="ff-scala-sans-pro"/>
                <a:ea typeface="+mn-ea"/>
                <a:cs typeface="+mn-cs"/>
                <a:hlinkClick r:id="rId4"/>
              </a:rPr>
              <a:t>December 12, 2019</a:t>
            </a:r>
            <a:r>
              <a:rPr kumimoji="0" lang="en-US" sz="1200" b="0" i="1" u="none" strike="noStrike" kern="1200" cap="none" spc="0" normalizeH="0" baseline="0" noProof="0">
                <a:ln>
                  <a:noFill/>
                </a:ln>
                <a:solidFill>
                  <a:srgbClr val="084E9B"/>
                </a:solidFill>
                <a:effectLst/>
                <a:uLnTx/>
                <a:uFillTx/>
                <a:latin typeface="ff-scala-sans-pro"/>
                <a:ea typeface="+mn-ea"/>
                <a:cs typeface="+mn-cs"/>
              </a:rPr>
              <a:t> </a:t>
            </a:r>
            <a:r>
              <a:rPr kumimoji="0" lang="en-US" sz="1200" b="0" i="1" u="none" strike="noStrike" kern="1200" cap="none" spc="0" normalizeH="0" baseline="0" noProof="0">
                <a:ln>
                  <a:noFill/>
                </a:ln>
                <a:solidFill>
                  <a:srgbClr val="666666"/>
                </a:solidFill>
                <a:effectLst/>
                <a:uLnTx/>
                <a:uFillTx/>
                <a:latin typeface="ff-scala-sans-pro"/>
                <a:ea typeface="+mn-ea"/>
                <a:cs typeface="+mn-cs"/>
              </a:rPr>
              <a:t>N </a:t>
            </a:r>
            <a:r>
              <a:rPr kumimoji="0" lang="en-US" sz="1200" b="0" i="1" u="none" strike="noStrike" kern="1200" cap="none" spc="0" normalizeH="0" baseline="0" noProof="0" err="1">
                <a:ln>
                  <a:noFill/>
                </a:ln>
                <a:solidFill>
                  <a:srgbClr val="666666"/>
                </a:solidFill>
                <a:effectLst/>
                <a:uLnTx/>
                <a:uFillTx/>
                <a:latin typeface="ff-scala-sans-pro"/>
                <a:ea typeface="+mn-ea"/>
                <a:cs typeface="+mn-cs"/>
              </a:rPr>
              <a:t>Engl</a:t>
            </a:r>
            <a:r>
              <a:rPr kumimoji="0" lang="en-US" sz="1200" b="0" i="1" u="none" strike="noStrike" kern="1200" cap="none" spc="0" normalizeH="0" baseline="0" noProof="0">
                <a:ln>
                  <a:noFill/>
                </a:ln>
                <a:solidFill>
                  <a:srgbClr val="666666"/>
                </a:solidFill>
                <a:effectLst/>
                <a:uLnTx/>
                <a:uFillTx/>
                <a:latin typeface="ff-scala-sans-pro"/>
                <a:ea typeface="+mn-ea"/>
                <a:cs typeface="+mn-cs"/>
              </a:rPr>
              <a:t> J Med 2019; 381:2369-2370 DOI: 10.1056/NEJMc1911892</a:t>
            </a:r>
            <a:endParaRPr kumimoji="0" lang="en-US" sz="12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81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557452-F487-42E6-BE83-BFDBC7CF2BA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How are we doing at GSAA?</a:t>
            </a:r>
          </a:p>
        </p:txBody>
      </p:sp>
      <p:pic>
        <p:nvPicPr>
          <p:cNvPr id="4" name="Content Placeholder 3" descr="Chart, line chart&#10;&#10;Description automatically generated">
            <a:extLst>
              <a:ext uri="{FF2B5EF4-FFF2-40B4-BE49-F238E27FC236}">
                <a16:creationId xmlns:a16="http://schemas.microsoft.com/office/drawing/2014/main" id="{A9C26351-B865-4B67-882F-871C24C17C1E}"/>
              </a:ext>
            </a:extLst>
          </p:cNvPr>
          <p:cNvPicPr>
            <a:picLocks noGrp="1" noChangeAspect="1"/>
          </p:cNvPicPr>
          <p:nvPr>
            <p:ph idx="1"/>
          </p:nvPr>
        </p:nvPicPr>
        <p:blipFill>
          <a:blip r:embed="rId3"/>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395703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5EEA7B-5840-486A-B1FE-9C1DCD5118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How are we doing ?</a:t>
            </a:r>
          </a:p>
        </p:txBody>
      </p:sp>
      <p:pic>
        <p:nvPicPr>
          <p:cNvPr id="11" name="Content Placeholder 10">
            <a:extLst>
              <a:ext uri="{FF2B5EF4-FFF2-40B4-BE49-F238E27FC236}">
                <a16:creationId xmlns:a16="http://schemas.microsoft.com/office/drawing/2014/main" id="{C5007F42-6B3A-4C8B-A56A-02E4871CAA32}"/>
              </a:ext>
            </a:extLst>
          </p:cNvPr>
          <p:cNvPicPr>
            <a:picLocks noGrp="1" noChangeAspect="1"/>
          </p:cNvPicPr>
          <p:nvPr>
            <p:ph idx="1"/>
          </p:nvPr>
        </p:nvPicPr>
        <p:blipFill rotWithShape="1">
          <a:blip r:embed="rId3"/>
          <a:srcRect r="1" b="12659"/>
          <a:stretch/>
        </p:blipFill>
        <p:spPr>
          <a:xfrm>
            <a:off x="2377441" y="1675227"/>
            <a:ext cx="7563394" cy="4394199"/>
          </a:xfrm>
          <a:prstGeom prst="rect">
            <a:avLst/>
          </a:prstGeom>
        </p:spPr>
      </p:pic>
    </p:spTree>
    <p:extLst>
      <p:ext uri="{BB962C8B-B14F-4D97-AF65-F5344CB8AC3E}">
        <p14:creationId xmlns:p14="http://schemas.microsoft.com/office/powerpoint/2010/main" val="116766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B8C2-62C1-4293-9BA9-C67844DEFD6E}"/>
              </a:ext>
            </a:extLst>
          </p:cNvPr>
          <p:cNvSpPr>
            <a:spLocks noGrp="1"/>
          </p:cNvSpPr>
          <p:nvPr>
            <p:ph type="title"/>
          </p:nvPr>
        </p:nvSpPr>
        <p:spPr/>
        <p:txBody>
          <a:bodyPr/>
          <a:lstStyle/>
          <a:p>
            <a:r>
              <a:rPr lang="en-US"/>
              <a:t>Goal based on Hypothesis </a:t>
            </a:r>
          </a:p>
        </p:txBody>
      </p:sp>
      <p:sp>
        <p:nvSpPr>
          <p:cNvPr id="3" name="Content Placeholder 2">
            <a:extLst>
              <a:ext uri="{FF2B5EF4-FFF2-40B4-BE49-F238E27FC236}">
                <a16:creationId xmlns:a16="http://schemas.microsoft.com/office/drawing/2014/main" id="{C09A9407-7747-46DD-8B7A-75BC43EE5A1D}"/>
              </a:ext>
            </a:extLst>
          </p:cNvPr>
          <p:cNvSpPr>
            <a:spLocks noGrp="1"/>
          </p:cNvSpPr>
          <p:nvPr>
            <p:ph idx="1"/>
          </p:nvPr>
        </p:nvSpPr>
        <p:spPr/>
        <p:txBody>
          <a:bodyPr/>
          <a:lstStyle/>
          <a:p>
            <a:pPr marL="257175" indent="-257175">
              <a:buAutoNum type="alphaUcParenR"/>
            </a:pPr>
            <a:r>
              <a:rPr lang="en-US" sz="2800"/>
              <a:t>Improve prognostication of imminent death &amp; communication at end of life </a:t>
            </a:r>
          </a:p>
          <a:p>
            <a:pPr marL="257175" indent="-257175">
              <a:buAutoNum type="alphaUcParenR"/>
            </a:pPr>
            <a:r>
              <a:rPr lang="en-US" sz="2800"/>
              <a:t>Address financial barrier that prevents caregivers to provide care outside hospital setting </a:t>
            </a:r>
            <a:endParaRPr lang="en-US"/>
          </a:p>
        </p:txBody>
      </p:sp>
    </p:spTree>
    <p:extLst>
      <p:ext uri="{BB962C8B-B14F-4D97-AF65-F5344CB8AC3E}">
        <p14:creationId xmlns:p14="http://schemas.microsoft.com/office/powerpoint/2010/main" val="86754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795334-5382-4929-90FA-5EDE1C2DEF1B}"/>
              </a:ext>
            </a:extLst>
          </p:cNvPr>
          <p:cNvSpPr>
            <a:spLocks noGrp="1"/>
          </p:cNvSpPr>
          <p:nvPr>
            <p:ph type="title"/>
          </p:nvPr>
        </p:nvSpPr>
        <p:spPr>
          <a:xfrm>
            <a:off x="609600" y="348732"/>
            <a:ext cx="11430000" cy="716972"/>
          </a:xfrm>
        </p:spPr>
        <p:txBody>
          <a:bodyPr anchor="t">
            <a:normAutofit/>
          </a:bodyPr>
          <a:lstStyle/>
          <a:p>
            <a:r>
              <a:rPr lang="en-US" b="1">
                <a:solidFill>
                  <a:srgbClr val="0070C0"/>
                </a:solidFill>
              </a:rPr>
              <a:t>Speaking Up</a:t>
            </a:r>
            <a:r>
              <a:rPr lang="en-US">
                <a:solidFill>
                  <a:srgbClr val="0070C0"/>
                </a:solidFill>
              </a:rPr>
              <a:t> &amp; </a:t>
            </a:r>
            <a:r>
              <a:rPr lang="en-US" b="1">
                <a:solidFill>
                  <a:srgbClr val="0070C0"/>
                </a:solidFill>
              </a:rPr>
              <a:t>Caring Moments</a:t>
            </a:r>
          </a:p>
        </p:txBody>
      </p:sp>
      <p:sp>
        <p:nvSpPr>
          <p:cNvPr id="3" name="Footer Placeholder 2">
            <a:extLst>
              <a:ext uri="{FF2B5EF4-FFF2-40B4-BE49-F238E27FC236}">
                <a16:creationId xmlns:a16="http://schemas.microsoft.com/office/drawing/2014/main" id="{01E37B96-5875-4E0E-8BB0-5190237ED582}"/>
              </a:ext>
            </a:extLst>
          </p:cNvPr>
          <p:cNvSpPr>
            <a:spLocks noGrp="1"/>
          </p:cNvSpPr>
          <p:nvPr>
            <p:ph type="ftr" sz="quarter" idx="11"/>
          </p:nvPr>
        </p:nvSpPr>
        <p:spPr/>
        <p:txBody>
          <a:bodyPr anchor="t">
            <a:normAutofit/>
          </a:bodyPr>
          <a:lstStyle/>
          <a:p>
            <a:pPr>
              <a:spcAft>
                <a:spcPts val="600"/>
              </a:spcAft>
            </a:pPr>
            <a:r>
              <a:rPr lang="en-US"/>
              <a:t>© 2021 The Permanente Medical Group</a:t>
            </a:r>
          </a:p>
        </p:txBody>
      </p:sp>
      <p:sp>
        <p:nvSpPr>
          <p:cNvPr id="2" name="Slide Number Placeholder 1">
            <a:extLst>
              <a:ext uri="{FF2B5EF4-FFF2-40B4-BE49-F238E27FC236}">
                <a16:creationId xmlns:a16="http://schemas.microsoft.com/office/drawing/2014/main" id="{2324C6E6-D8A7-4021-9451-A1FE21BF2FC4}"/>
              </a:ext>
            </a:extLst>
          </p:cNvPr>
          <p:cNvSpPr>
            <a:spLocks noGrp="1"/>
          </p:cNvSpPr>
          <p:nvPr>
            <p:ph type="sldNum" sz="quarter" idx="12"/>
          </p:nvPr>
        </p:nvSpPr>
        <p:spPr/>
        <p:txBody>
          <a:bodyPr anchor="t">
            <a:normAutofit/>
          </a:bodyPr>
          <a:lstStyle/>
          <a:p>
            <a:pPr>
              <a:spcAft>
                <a:spcPts val="600"/>
              </a:spcAft>
            </a:pPr>
            <a:fld id="{06B54077-DDC4-8645-A9B4-3523D661A7EA}" type="slidenum">
              <a:rPr lang="en-US" smtClean="0"/>
              <a:pPr>
                <a:spcAft>
                  <a:spcPts val="600"/>
                </a:spcAft>
              </a:pPr>
              <a:t>2</a:t>
            </a:fld>
            <a:endParaRPr lang="en-US"/>
          </a:p>
        </p:txBody>
      </p:sp>
      <p:pic>
        <p:nvPicPr>
          <p:cNvPr id="8" name="Picture 7" descr="Qr code&#10;&#10;Description automatically generated">
            <a:extLst>
              <a:ext uri="{FF2B5EF4-FFF2-40B4-BE49-F238E27FC236}">
                <a16:creationId xmlns:a16="http://schemas.microsoft.com/office/drawing/2014/main" id="{C3E77291-D16B-46E6-AEC5-1B12F25B8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243525"/>
            <a:ext cx="1284025" cy="1299900"/>
          </a:xfrm>
          <a:prstGeom prst="rect">
            <a:avLst/>
          </a:prstGeom>
          <a:ln>
            <a:noFill/>
          </a:ln>
          <a:effectLst>
            <a:outerShdw blurRad="292100" dist="139700" dir="2700000" algn="tl" rotWithShape="0">
              <a:srgbClr val="333333">
                <a:alpha val="65000"/>
              </a:srgbClr>
            </a:outerShdw>
          </a:effectLst>
        </p:spPr>
      </p:pic>
      <p:sp>
        <p:nvSpPr>
          <p:cNvPr id="5" name="Rectangle 2">
            <a:extLst>
              <a:ext uri="{FF2B5EF4-FFF2-40B4-BE49-F238E27FC236}">
                <a16:creationId xmlns:a16="http://schemas.microsoft.com/office/drawing/2014/main" id="{C13D8332-33F7-4B78-A496-F5025D26D010}"/>
              </a:ext>
            </a:extLst>
          </p:cNvPr>
          <p:cNvSpPr>
            <a:spLocks noChangeArrowheads="1"/>
          </p:cNvSpPr>
          <p:nvPr/>
        </p:nvSpPr>
        <p:spPr bwMode="auto">
          <a:xfrm>
            <a:off x="4670905" y="571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DF09381F-0F05-459E-B2BF-26CE024157C4}"/>
              </a:ext>
            </a:extLst>
          </p:cNvPr>
          <p:cNvSpPr>
            <a:spLocks noChangeArrowheads="1"/>
          </p:cNvSpPr>
          <p:nvPr/>
        </p:nvSpPr>
        <p:spPr bwMode="auto">
          <a:xfrm>
            <a:off x="4670905" y="58293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F960EEE3-088C-46C9-A1FF-2F8BEFCCE443}"/>
              </a:ext>
            </a:extLst>
          </p:cNvPr>
          <p:cNvSpPr/>
          <p:nvPr/>
        </p:nvSpPr>
        <p:spPr>
          <a:xfrm>
            <a:off x="495300" y="1075606"/>
            <a:ext cx="3696532" cy="1384995"/>
          </a:xfrm>
          <a:prstGeom prst="rect">
            <a:avLst/>
          </a:prstGeom>
        </p:spPr>
        <p:txBody>
          <a:bodyPr wrap="square">
            <a:spAutoFit/>
          </a:bodyPr>
          <a:lstStyle/>
          <a:p>
            <a:r>
              <a:rPr lang="en-US" b="1">
                <a:latin typeface="Calibri" panose="020F0502020204030204" pitchFamily="34" charset="0"/>
                <a:ea typeface="SimSun" panose="02010600030101010101" pitchFamily="2" charset="-122"/>
                <a:cs typeface="SimSun" panose="02010600030101010101" pitchFamily="2" charset="-122"/>
              </a:rPr>
              <a:t>Consider sending an ecard through Kaiser to someone who has been kind, compassionate, or innovative (to give a few examples):</a:t>
            </a:r>
            <a:endParaRPr lang="en-US">
              <a:latin typeface="SimSun" panose="02010600030101010101" pitchFamily="2" charset="-122"/>
              <a:ea typeface="SimSun" panose="02010600030101010101" pitchFamily="2" charset="-122"/>
              <a:cs typeface="SimSun" panose="02010600030101010101" pitchFamily="2" charset="-122"/>
            </a:endParaRPr>
          </a:p>
          <a:p>
            <a:r>
              <a:rPr lang="en-US" sz="1200" u="sng">
                <a:solidFill>
                  <a:srgbClr val="201F1E"/>
                </a:solidFill>
                <a:latin typeface="Calibri" panose="020F0502020204030204" pitchFamily="34" charset="0"/>
                <a:ea typeface="SimSun" panose="02010600030101010101" pitchFamily="2" charset="-122"/>
                <a:cs typeface="SimSun" panose="02010600030101010101" pitchFamily="2" charset="-122"/>
                <a:hlinkClick r:id="rId3"/>
              </a:rPr>
              <a:t>https://caringmoments.kaiserpermanente.org/ecard/</a:t>
            </a:r>
            <a:endParaRPr lang="en-US">
              <a:latin typeface="SimSun" panose="02010600030101010101" pitchFamily="2" charset="-122"/>
              <a:ea typeface="SimSun" panose="02010600030101010101" pitchFamily="2" charset="-122"/>
              <a:cs typeface="SimSun" panose="02010600030101010101" pitchFamily="2" charset="-122"/>
            </a:endParaRPr>
          </a:p>
        </p:txBody>
      </p:sp>
      <p:sp>
        <p:nvSpPr>
          <p:cNvPr id="10" name="Rectangle 9">
            <a:extLst>
              <a:ext uri="{FF2B5EF4-FFF2-40B4-BE49-F238E27FC236}">
                <a16:creationId xmlns:a16="http://schemas.microsoft.com/office/drawing/2014/main" id="{96D1DFE8-39FA-42CD-A1A0-86DE280C00DB}"/>
              </a:ext>
            </a:extLst>
          </p:cNvPr>
          <p:cNvSpPr/>
          <p:nvPr/>
        </p:nvSpPr>
        <p:spPr>
          <a:xfrm>
            <a:off x="495300" y="2526431"/>
            <a:ext cx="3577079" cy="646331"/>
          </a:xfrm>
          <a:prstGeom prst="rect">
            <a:avLst/>
          </a:prstGeom>
        </p:spPr>
        <p:txBody>
          <a:bodyPr wrap="square">
            <a:spAutoFit/>
          </a:bodyPr>
          <a:lstStyle/>
          <a:p>
            <a:r>
              <a:rPr lang="en-US" i="1"/>
              <a:t>https://caringmoments.kaiserpermanente.org/ecard/</a:t>
            </a:r>
          </a:p>
        </p:txBody>
      </p:sp>
      <p:pic>
        <p:nvPicPr>
          <p:cNvPr id="11" name="Picture 10">
            <a:extLst>
              <a:ext uri="{FF2B5EF4-FFF2-40B4-BE49-F238E27FC236}">
                <a16:creationId xmlns:a16="http://schemas.microsoft.com/office/drawing/2014/main" id="{6F653417-7A65-4DAC-B15B-22FC25F5CC4E}"/>
              </a:ext>
            </a:extLst>
          </p:cNvPr>
          <p:cNvPicPr>
            <a:picLocks noChangeAspect="1"/>
          </p:cNvPicPr>
          <p:nvPr/>
        </p:nvPicPr>
        <p:blipFill>
          <a:blip r:embed="rId4"/>
          <a:stretch>
            <a:fillRect/>
          </a:stretch>
        </p:blipFill>
        <p:spPr>
          <a:xfrm>
            <a:off x="4786543" y="1060449"/>
            <a:ext cx="5292974" cy="3737903"/>
          </a:xfrm>
          <a:prstGeom prst="rect">
            <a:avLst/>
          </a:prstGeom>
        </p:spPr>
      </p:pic>
    </p:spTree>
    <p:extLst>
      <p:ext uri="{BB962C8B-B14F-4D97-AF65-F5344CB8AC3E}">
        <p14:creationId xmlns:p14="http://schemas.microsoft.com/office/powerpoint/2010/main" val="213121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B029-6B75-4B2E-8EFB-71B79304ADFF}"/>
              </a:ext>
            </a:extLst>
          </p:cNvPr>
          <p:cNvSpPr>
            <a:spLocks noGrp="1"/>
          </p:cNvSpPr>
          <p:nvPr>
            <p:ph type="title"/>
          </p:nvPr>
        </p:nvSpPr>
        <p:spPr/>
        <p:txBody>
          <a:bodyPr/>
          <a:lstStyle/>
          <a:p>
            <a:r>
              <a:rPr lang="en-US"/>
              <a:t>Intervention </a:t>
            </a:r>
          </a:p>
        </p:txBody>
      </p:sp>
      <p:sp>
        <p:nvSpPr>
          <p:cNvPr id="3" name="Content Placeholder 2">
            <a:extLst>
              <a:ext uri="{FF2B5EF4-FFF2-40B4-BE49-F238E27FC236}">
                <a16:creationId xmlns:a16="http://schemas.microsoft.com/office/drawing/2014/main" id="{BAE4B35C-2347-4425-8183-9C227A28BFEE}"/>
              </a:ext>
            </a:extLst>
          </p:cNvPr>
          <p:cNvSpPr>
            <a:spLocks noGrp="1"/>
          </p:cNvSpPr>
          <p:nvPr>
            <p:ph idx="1"/>
          </p:nvPr>
        </p:nvSpPr>
        <p:spPr/>
        <p:txBody>
          <a:bodyPr/>
          <a:lstStyle/>
          <a:p>
            <a:pPr lvl="0"/>
            <a:r>
              <a:rPr lang="en-US"/>
              <a:t>2 Lunch &amp; learn sessions for HBS -74%  attendance , post session evaluation-83 % agreed to integrate in practice </a:t>
            </a:r>
          </a:p>
          <a:p>
            <a:r>
              <a:rPr lang="en-US"/>
              <a:t>Work group to identify financial resources &amp; standardize the process to share with target population  </a:t>
            </a:r>
          </a:p>
          <a:p>
            <a:pPr marL="0" lvl="0" indent="0">
              <a:buNone/>
            </a:pPr>
            <a:endParaRPr lang="en-US"/>
          </a:p>
          <a:p>
            <a:pPr marL="0" indent="0">
              <a:buNone/>
            </a:pPr>
            <a:endParaRPr lang="en-US"/>
          </a:p>
        </p:txBody>
      </p:sp>
    </p:spTree>
    <p:extLst>
      <p:ext uri="{BB962C8B-B14F-4D97-AF65-F5344CB8AC3E}">
        <p14:creationId xmlns:p14="http://schemas.microsoft.com/office/powerpoint/2010/main" val="295964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FE54D0-7866-4421-9342-ECBF73BF001D}"/>
              </a:ext>
            </a:extLst>
          </p:cNvPr>
          <p:cNvPicPr>
            <a:picLocks noGrp="1" noChangeAspect="1"/>
          </p:cNvPicPr>
          <p:nvPr>
            <p:ph idx="1"/>
          </p:nvPr>
        </p:nvPicPr>
        <p:blipFill>
          <a:blip r:embed="rId2"/>
          <a:stretch>
            <a:fillRect/>
          </a:stretch>
        </p:blipFill>
        <p:spPr>
          <a:xfrm>
            <a:off x="2149827" y="643466"/>
            <a:ext cx="7892345" cy="5571067"/>
          </a:xfrm>
          <a:prstGeom prst="rect">
            <a:avLst/>
          </a:prstGeom>
        </p:spPr>
      </p:pic>
    </p:spTree>
    <p:extLst>
      <p:ext uri="{BB962C8B-B14F-4D97-AF65-F5344CB8AC3E}">
        <p14:creationId xmlns:p14="http://schemas.microsoft.com/office/powerpoint/2010/main" val="255162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2E162F-9AD9-4DF9-A3A8-DDD22CBCB892}"/>
              </a:ext>
            </a:extLst>
          </p:cNvPr>
          <p:cNvPicPr>
            <a:picLocks noGrp="1" noChangeAspect="1"/>
          </p:cNvPicPr>
          <p:nvPr>
            <p:ph idx="1"/>
          </p:nvPr>
        </p:nvPicPr>
        <p:blipFill>
          <a:blip r:embed="rId2"/>
          <a:stretch>
            <a:fillRect/>
          </a:stretch>
        </p:blipFill>
        <p:spPr>
          <a:xfrm>
            <a:off x="643467" y="942591"/>
            <a:ext cx="10905066" cy="4972817"/>
          </a:xfrm>
          <a:prstGeom prst="rect">
            <a:avLst/>
          </a:prstGeom>
        </p:spPr>
      </p:pic>
      <p:sp>
        <p:nvSpPr>
          <p:cNvPr id="5" name="TextBox 4">
            <a:extLst>
              <a:ext uri="{FF2B5EF4-FFF2-40B4-BE49-F238E27FC236}">
                <a16:creationId xmlns:a16="http://schemas.microsoft.com/office/drawing/2014/main" id="{5C10C5EE-1D62-4A1B-BAEE-0B5903AD8318}"/>
              </a:ext>
            </a:extLst>
          </p:cNvPr>
          <p:cNvSpPr txBox="1"/>
          <p:nvPr/>
        </p:nvSpPr>
        <p:spPr>
          <a:xfrm>
            <a:off x="643467" y="114300"/>
            <a:ext cx="9110133" cy="369332"/>
          </a:xfrm>
          <a:prstGeom prst="rect">
            <a:avLst/>
          </a:prstGeom>
          <a:noFill/>
        </p:spPr>
        <p:txBody>
          <a:bodyPr wrap="square" rtlCol="0">
            <a:spAutoFit/>
          </a:bodyPr>
          <a:lstStyle/>
          <a:p>
            <a:r>
              <a:rPr lang="en-US"/>
              <a:t>Prognostication tool to predict imminent death </a:t>
            </a:r>
          </a:p>
        </p:txBody>
      </p:sp>
    </p:spTree>
    <p:extLst>
      <p:ext uri="{BB962C8B-B14F-4D97-AF65-F5344CB8AC3E}">
        <p14:creationId xmlns:p14="http://schemas.microsoft.com/office/powerpoint/2010/main" val="233449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0B2B-5056-4980-8FE2-633D94A14071}"/>
              </a:ext>
            </a:extLst>
          </p:cNvPr>
          <p:cNvSpPr>
            <a:spLocks noGrp="1"/>
          </p:cNvSpPr>
          <p:nvPr>
            <p:ph type="title"/>
          </p:nvPr>
        </p:nvSpPr>
        <p:spPr/>
        <p:txBody>
          <a:bodyPr/>
          <a:lstStyle/>
          <a:p>
            <a:r>
              <a:rPr lang="en-US"/>
              <a:t>Lunch &amp; Learn Comfort care case series</a:t>
            </a:r>
          </a:p>
        </p:txBody>
      </p:sp>
      <p:sp>
        <p:nvSpPr>
          <p:cNvPr id="3" name="Content Placeholder 2">
            <a:extLst>
              <a:ext uri="{FF2B5EF4-FFF2-40B4-BE49-F238E27FC236}">
                <a16:creationId xmlns:a16="http://schemas.microsoft.com/office/drawing/2014/main" id="{C47D3D05-282F-407C-A154-71C98EF74738}"/>
              </a:ext>
            </a:extLst>
          </p:cNvPr>
          <p:cNvSpPr>
            <a:spLocks noGrp="1"/>
          </p:cNvSpPr>
          <p:nvPr>
            <p:ph idx="1"/>
          </p:nvPr>
        </p:nvSpPr>
        <p:spPr/>
        <p:txBody>
          <a:bodyPr/>
          <a:lstStyle/>
          <a:p>
            <a:r>
              <a:rPr lang="en-US"/>
              <a:t>Discuss cases who were transitioned to comfort care</a:t>
            </a:r>
          </a:p>
          <a:p>
            <a:r>
              <a:rPr lang="en-US"/>
              <a:t>Once every 3 months </a:t>
            </a:r>
          </a:p>
          <a:p>
            <a:r>
              <a:rPr lang="en-US"/>
              <a:t>Identify learnings and opportunities for improvement </a:t>
            </a:r>
          </a:p>
          <a:p>
            <a:pPr marL="0" indent="0">
              <a:buNone/>
            </a:pPr>
            <a:endParaRPr lang="en-US"/>
          </a:p>
        </p:txBody>
      </p:sp>
    </p:spTree>
    <p:extLst>
      <p:ext uri="{BB962C8B-B14F-4D97-AF65-F5344CB8AC3E}">
        <p14:creationId xmlns:p14="http://schemas.microsoft.com/office/powerpoint/2010/main" val="320014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5690697-7447-4175-8DA7-F0DB3731A03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HBS-PCT Liaison Updates</a:t>
            </a:r>
          </a:p>
        </p:txBody>
      </p:sp>
      <p:sp>
        <p:nvSpPr>
          <p:cNvPr id="3" name="Content Placeholder 2">
            <a:extLst>
              <a:ext uri="{FF2B5EF4-FFF2-40B4-BE49-F238E27FC236}">
                <a16:creationId xmlns:a16="http://schemas.microsoft.com/office/drawing/2014/main" id="{46B87D0E-F746-4A4D-AFEE-ABB1766724C9}"/>
              </a:ext>
            </a:extLst>
          </p:cNvPr>
          <p:cNvSpPr>
            <a:spLocks noGrp="1"/>
          </p:cNvSpPr>
          <p:nvPr>
            <p:ph idx="1"/>
          </p:nvPr>
        </p:nvSpPr>
        <p:spPr>
          <a:xfrm>
            <a:off x="1367624" y="2341848"/>
            <a:ext cx="9708995" cy="3715761"/>
          </a:xfrm>
        </p:spPr>
        <p:txBody>
          <a:bodyPr anchor="ctr">
            <a:normAutofit lnSpcReduction="10000"/>
          </a:bodyPr>
          <a:lstStyle/>
          <a:p>
            <a:pPr marL="0" indent="0">
              <a:buNone/>
            </a:pPr>
            <a:r>
              <a:rPr lang="en-US" sz="1100" b="1"/>
              <a:t>1) Triaging</a:t>
            </a:r>
          </a:p>
          <a:p>
            <a:pPr marL="0" indent="0">
              <a:buNone/>
            </a:pPr>
            <a:r>
              <a:rPr lang="en-US" sz="1100"/>
              <a:t>--when staffing allows, we are prioritizing that new PC consults are done w/ MDT led by an advanced practitioner</a:t>
            </a:r>
          </a:p>
          <a:p>
            <a:pPr marL="0" indent="0">
              <a:buNone/>
            </a:pPr>
            <a:r>
              <a:rPr lang="en-US" sz="1100"/>
              <a:t>--we are continuing to work on increasing staffing</a:t>
            </a:r>
          </a:p>
          <a:p>
            <a:pPr marL="0" indent="0">
              <a:buNone/>
            </a:pPr>
            <a:r>
              <a:rPr lang="en-US" sz="1100"/>
              <a:t>--if able, provide additional clinical information in the consult request.  Regardless, the workflow is for PCT to reach out to discuss before and after consult </a:t>
            </a:r>
          </a:p>
          <a:p>
            <a:pPr marL="0" indent="0">
              <a:buNone/>
            </a:pPr>
            <a:r>
              <a:rPr lang="en-US" sz="1100"/>
              <a:t>--if clinically complex case, can specify ‘MD preferred’ in the consult text.  Please use this sparingly </a:t>
            </a:r>
          </a:p>
          <a:p>
            <a:pPr marL="0" indent="0">
              <a:buNone/>
            </a:pPr>
            <a:r>
              <a:rPr lang="en-US" sz="1100"/>
              <a:t>--in the setting of staffing limitations/weekends,  consider teaming with PC ancillary staff to provide medical updates and prognosis </a:t>
            </a:r>
          </a:p>
          <a:p>
            <a:pPr marL="0" indent="0">
              <a:buNone/>
            </a:pPr>
            <a:r>
              <a:rPr lang="en-US" sz="1100" b="1"/>
              <a:t>2) Orders</a:t>
            </a:r>
          </a:p>
          <a:p>
            <a:pPr marL="0" indent="0">
              <a:buNone/>
            </a:pPr>
            <a:r>
              <a:rPr lang="en-US" sz="1100"/>
              <a:t>--workflow is for PC MD/NP to reach out with recommendations via </a:t>
            </a:r>
            <a:r>
              <a:rPr lang="en-US" sz="1100" err="1"/>
              <a:t>cortext</a:t>
            </a:r>
            <a:r>
              <a:rPr lang="en-US" sz="1100"/>
              <a:t> or telephone and IF agreed upon, MD/NP can place orders</a:t>
            </a:r>
          </a:p>
          <a:p>
            <a:pPr marL="0" indent="0">
              <a:buNone/>
            </a:pPr>
            <a:r>
              <a:rPr lang="en-US" sz="1100" b="1"/>
              <a:t>3) Repeat Consults</a:t>
            </a:r>
          </a:p>
          <a:p>
            <a:pPr marL="0" indent="0">
              <a:buNone/>
            </a:pPr>
            <a:r>
              <a:rPr lang="en-US" sz="1100"/>
              <a:t>--please review prior LCP notes which are accessible by either hovering over the LCP prompt in patient header, filtering notes by LCP, or by searching the Supportive care navigator</a:t>
            </a:r>
          </a:p>
          <a:p>
            <a:pPr marL="0" indent="0">
              <a:buNone/>
            </a:pPr>
            <a:r>
              <a:rPr lang="en-US" sz="1100"/>
              <a:t>--please be amenable to discussion as to the best timing for PCT to be re-involved </a:t>
            </a:r>
          </a:p>
          <a:p>
            <a:pPr marL="0" indent="0">
              <a:buNone/>
            </a:pPr>
            <a:endParaRPr lang="en-US" sz="1100"/>
          </a:p>
          <a:p>
            <a:pPr marL="0" indent="0">
              <a:buNone/>
            </a:pPr>
            <a:r>
              <a:rPr lang="en-US" sz="1100"/>
              <a:t>Ongoing Discussions: Workflow for POLST completions, code status clarifications, continuity for comfort care patients, primary palliative care catalyst</a:t>
            </a:r>
          </a:p>
          <a:p>
            <a:pPr marL="0" indent="0">
              <a:buNone/>
            </a:pPr>
            <a:endParaRPr lang="en-US" sz="1100"/>
          </a:p>
        </p:txBody>
      </p:sp>
    </p:spTree>
    <p:extLst>
      <p:ext uri="{BB962C8B-B14F-4D97-AF65-F5344CB8AC3E}">
        <p14:creationId xmlns:p14="http://schemas.microsoft.com/office/powerpoint/2010/main" val="195949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D7FC-03A7-4F97-8AF3-F287E83597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012073-64C3-49DD-8500-1F0AD208DFEC}"/>
              </a:ext>
            </a:extLst>
          </p:cNvPr>
          <p:cNvSpPr>
            <a:spLocks noGrp="1"/>
          </p:cNvSpPr>
          <p:nvPr>
            <p:ph idx="1"/>
          </p:nvPr>
        </p:nvSpPr>
        <p:spPr>
          <a:xfrm>
            <a:off x="838200" y="365125"/>
            <a:ext cx="10515600" cy="5811838"/>
          </a:xfrm>
        </p:spPr>
        <p:txBody>
          <a:bodyPr/>
          <a:lstStyle/>
          <a:p>
            <a:endParaRPr lang="en-US" sz="1800">
              <a:effectLst/>
              <a:latin typeface="Calibri" panose="020F0502020204030204" pitchFamily="34" charset="0"/>
              <a:ea typeface="PMingLiU" panose="02020500000000000000" pitchFamily="18" charset="-120"/>
            </a:endParaRPr>
          </a:p>
          <a:p>
            <a:endParaRPr lang="en-US" sz="1800">
              <a:latin typeface="Calibri" panose="020F0502020204030204" pitchFamily="34" charset="0"/>
              <a:ea typeface="PMingLiU" panose="02020500000000000000" pitchFamily="18" charset="-120"/>
            </a:endParaRPr>
          </a:p>
          <a:p>
            <a:endParaRPr lang="en-US" sz="1800">
              <a:effectLst/>
              <a:latin typeface="Calibri" panose="020F0502020204030204" pitchFamily="34" charset="0"/>
              <a:ea typeface="PMingLiU" panose="02020500000000000000" pitchFamily="18" charset="-120"/>
            </a:endParaRPr>
          </a:p>
          <a:p>
            <a:r>
              <a:rPr lang="en-US" sz="1800">
                <a:effectLst/>
                <a:latin typeface="Calibri" panose="020F0502020204030204" pitchFamily="34" charset="0"/>
                <a:ea typeface="PMingLiU" panose="02020500000000000000" pitchFamily="18" charset="-120"/>
              </a:rPr>
              <a:t>.</a:t>
            </a:r>
            <a:r>
              <a:rPr lang="en-US" sz="1800" b="1">
                <a:effectLst/>
                <a:latin typeface="Calibri" panose="020F0502020204030204" pitchFamily="34" charset="0"/>
                <a:ea typeface="PMingLiU" panose="02020500000000000000" pitchFamily="18" charset="-120"/>
              </a:rPr>
              <a:t>GOALSOFCARE </a:t>
            </a:r>
            <a:r>
              <a:rPr lang="en-US" sz="1800">
                <a:effectLst/>
                <a:latin typeface="Calibri" panose="020F0502020204030204" pitchFamily="34" charset="0"/>
                <a:ea typeface="PMingLiU" panose="02020500000000000000" pitchFamily="18" charset="-120"/>
              </a:rPr>
              <a:t>is a Kaiser Permanente </a:t>
            </a:r>
            <a:r>
              <a:rPr lang="en-US" sz="1800" err="1">
                <a:effectLst/>
                <a:latin typeface="Calibri" panose="020F0502020204030204" pitchFamily="34" charset="0"/>
                <a:ea typeface="PMingLiU" panose="02020500000000000000" pitchFamily="18" charset="-120"/>
              </a:rPr>
              <a:t>HealthConnect</a:t>
            </a:r>
            <a:r>
              <a:rPr lang="en-US" sz="1800">
                <a:effectLst/>
                <a:latin typeface="Calibri" panose="020F0502020204030204" pitchFamily="34" charset="0"/>
                <a:ea typeface="PMingLiU" panose="02020500000000000000" pitchFamily="18" charset="-120"/>
              </a:rPr>
              <a:t> </a:t>
            </a:r>
            <a:r>
              <a:rPr lang="en-US" sz="1800" err="1">
                <a:effectLst/>
                <a:latin typeface="Calibri" panose="020F0502020204030204" pitchFamily="34" charset="0"/>
                <a:ea typeface="PMingLiU" panose="02020500000000000000" pitchFamily="18" charset="-120"/>
              </a:rPr>
              <a:t>dotphrase</a:t>
            </a:r>
            <a:r>
              <a:rPr lang="en-US" sz="1800">
                <a:effectLst/>
                <a:latin typeface="Calibri" panose="020F0502020204030204" pitchFamily="34" charset="0"/>
                <a:ea typeface="PMingLiU" panose="02020500000000000000" pitchFamily="18" charset="-120"/>
              </a:rPr>
              <a:t> designed for Physicians, Nurse Practitioners and Physician Assistants documenting goals of care conversations in any note type. This </a:t>
            </a:r>
            <a:r>
              <a:rPr lang="en-US" sz="1800" err="1">
                <a:effectLst/>
                <a:latin typeface="Calibri" panose="020F0502020204030204" pitchFamily="34" charset="0"/>
                <a:ea typeface="PMingLiU" panose="02020500000000000000" pitchFamily="18" charset="-120"/>
              </a:rPr>
              <a:t>smartphrase</a:t>
            </a:r>
            <a:r>
              <a:rPr lang="en-US" sz="1800">
                <a:effectLst/>
                <a:latin typeface="Calibri" panose="020F0502020204030204" pitchFamily="34" charset="0"/>
                <a:ea typeface="PMingLiU" panose="02020500000000000000" pitchFamily="18" charset="-120"/>
              </a:rPr>
              <a:t> ensures clinicians can easily find your documented goals of care conversation in the Supportive Care Navigator. This </a:t>
            </a:r>
            <a:r>
              <a:rPr lang="en-US" sz="1800" err="1">
                <a:effectLst/>
                <a:latin typeface="Calibri" panose="020F0502020204030204" pitchFamily="34" charset="0"/>
                <a:ea typeface="PMingLiU" panose="02020500000000000000" pitchFamily="18" charset="-120"/>
              </a:rPr>
              <a:t>smartphrase</a:t>
            </a:r>
            <a:r>
              <a:rPr lang="en-US" sz="1800">
                <a:effectLst/>
                <a:latin typeface="Calibri" panose="020F0502020204030204" pitchFamily="34" charset="0"/>
                <a:ea typeface="PMingLiU" panose="02020500000000000000" pitchFamily="18" charset="-120"/>
              </a:rPr>
              <a:t> has been streamlined based on extensive physician feedback and is going live with these enhancements in January 2022. The </a:t>
            </a:r>
            <a:r>
              <a:rPr lang="en-US" sz="1800" err="1">
                <a:effectLst/>
                <a:latin typeface="Calibri" panose="020F0502020204030204" pitchFamily="34" charset="0"/>
                <a:ea typeface="PMingLiU" panose="02020500000000000000" pitchFamily="18" charset="-120"/>
              </a:rPr>
              <a:t>smartphrase</a:t>
            </a:r>
            <a:r>
              <a:rPr lang="en-US" sz="1800">
                <a:effectLst/>
                <a:latin typeface="Calibri" panose="020F0502020204030204" pitchFamily="34" charset="0"/>
                <a:ea typeface="PMingLiU" panose="02020500000000000000" pitchFamily="18" charset="-120"/>
              </a:rPr>
              <a:t> includes multi-select drop down fields and free text for ease of documentation. </a:t>
            </a:r>
            <a:endParaRPr lang="en-US" sz="1800">
              <a:effectLst/>
              <a:latin typeface="Times New Roman" panose="02020603050405020304" pitchFamily="18" charset="0"/>
              <a:ea typeface="PMingLiU" panose="02020500000000000000" pitchFamily="18" charset="-120"/>
            </a:endParaRPr>
          </a:p>
          <a:p>
            <a:endParaRPr lang="en-US"/>
          </a:p>
          <a:p>
            <a:endParaRPr lang="en-US"/>
          </a:p>
        </p:txBody>
      </p:sp>
      <p:graphicFrame>
        <p:nvGraphicFramePr>
          <p:cNvPr id="17" name="Table 16">
            <a:extLst>
              <a:ext uri="{FF2B5EF4-FFF2-40B4-BE49-F238E27FC236}">
                <a16:creationId xmlns:a16="http://schemas.microsoft.com/office/drawing/2014/main" id="{7B8D97C0-A5C7-4FBD-89A3-BD598CFA88A5}"/>
              </a:ext>
            </a:extLst>
          </p:cNvPr>
          <p:cNvGraphicFramePr>
            <a:graphicFrameLocks noGrp="1"/>
          </p:cNvGraphicFramePr>
          <p:nvPr>
            <p:extLst>
              <p:ext uri="{D42A27DB-BD31-4B8C-83A1-F6EECF244321}">
                <p14:modId xmlns:p14="http://schemas.microsoft.com/office/powerpoint/2010/main" val="5931868"/>
              </p:ext>
            </p:extLst>
          </p:nvPr>
        </p:nvGraphicFramePr>
        <p:xfrm>
          <a:off x="1129085" y="3429000"/>
          <a:ext cx="10143691" cy="2436544"/>
        </p:xfrm>
        <a:graphic>
          <a:graphicData uri="http://schemas.openxmlformats.org/drawingml/2006/table">
            <a:tbl>
              <a:tblPr firstRow="1" firstCol="1" bandRow="1">
                <a:tableStyleId>{5C22544A-7EE6-4342-B048-85BDC9FD1C3A}</a:tableStyleId>
              </a:tblPr>
              <a:tblGrid>
                <a:gridCol w="5174970">
                  <a:extLst>
                    <a:ext uri="{9D8B030D-6E8A-4147-A177-3AD203B41FA5}">
                      <a16:colId xmlns:a16="http://schemas.microsoft.com/office/drawing/2014/main" val="3915495547"/>
                    </a:ext>
                  </a:extLst>
                </a:gridCol>
                <a:gridCol w="4968721">
                  <a:extLst>
                    <a:ext uri="{9D8B030D-6E8A-4147-A177-3AD203B41FA5}">
                      <a16:colId xmlns:a16="http://schemas.microsoft.com/office/drawing/2014/main" val="2632415835"/>
                    </a:ext>
                  </a:extLst>
                </a:gridCol>
              </a:tblGrid>
              <a:tr h="304568">
                <a:tc gridSpan="2">
                  <a:txBody>
                    <a:bodyPr/>
                    <a:lstStyle/>
                    <a:p>
                      <a:pPr marL="0" marR="0" algn="ctr">
                        <a:spcBef>
                          <a:spcPts val="0"/>
                        </a:spcBef>
                        <a:spcAft>
                          <a:spcPts val="0"/>
                        </a:spcAft>
                      </a:pPr>
                      <a:r>
                        <a:rPr lang="en-US" sz="1200" u="sng">
                          <a:effectLst/>
                        </a:rPr>
                        <a:t>GOALS OF CARE DISCUSSION DOTPHRASE</a:t>
                      </a:r>
                      <a:endParaRPr lang="en-US" sz="1100">
                        <a:effectLst/>
                        <a:latin typeface="Times New Roman" panose="02020603050405020304" pitchFamily="18" charset="0"/>
                        <a:ea typeface="PMingLiU" panose="02020500000000000000" pitchFamily="18" charset="-120"/>
                      </a:endParaRPr>
                    </a:p>
                  </a:txBody>
                  <a:tcPr marL="68580" marR="68580" marT="0" marB="0"/>
                </a:tc>
                <a:tc hMerge="1">
                  <a:txBody>
                    <a:bodyPr/>
                    <a:lstStyle/>
                    <a:p>
                      <a:endParaRPr lang="en-US"/>
                    </a:p>
                  </a:txBody>
                  <a:tcPr/>
                </a:tc>
                <a:extLst>
                  <a:ext uri="{0D108BD9-81ED-4DB2-BD59-A6C34878D82A}">
                    <a16:rowId xmlns:a16="http://schemas.microsoft.com/office/drawing/2014/main" val="528663458"/>
                  </a:ext>
                </a:extLst>
              </a:tr>
              <a:tr h="304568">
                <a:tc>
                  <a:txBody>
                    <a:bodyPr/>
                    <a:lstStyle/>
                    <a:p>
                      <a:pPr marL="0" marR="0">
                        <a:spcBef>
                          <a:spcPts val="0"/>
                        </a:spcBef>
                        <a:spcAft>
                          <a:spcPts val="0"/>
                        </a:spcAft>
                      </a:pPr>
                      <a:r>
                        <a:rPr lang="en-US" sz="1200">
                          <a:effectLst/>
                        </a:rPr>
                        <a:t>Clinical Context</a:t>
                      </a:r>
                      <a:endParaRPr lang="en-US" sz="1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Multi-select and free text</a:t>
                      </a:r>
                      <a:endParaRPr lang="en-US" sz="11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580567025"/>
                  </a:ext>
                </a:extLst>
              </a:tr>
              <a:tr h="304568">
                <a:tc>
                  <a:txBody>
                    <a:bodyPr/>
                    <a:lstStyle/>
                    <a:p>
                      <a:pPr marL="0" marR="0">
                        <a:spcBef>
                          <a:spcPts val="0"/>
                        </a:spcBef>
                        <a:spcAft>
                          <a:spcPts val="0"/>
                        </a:spcAft>
                      </a:pPr>
                      <a:r>
                        <a:rPr lang="en-US" sz="1200">
                          <a:effectLst/>
                        </a:rPr>
                        <a:t>Agents</a:t>
                      </a:r>
                      <a:endParaRPr lang="en-US" sz="1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Auto-populated from Demographics</a:t>
                      </a:r>
                      <a:endParaRPr lang="en-US" sz="11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140362076"/>
                  </a:ext>
                </a:extLst>
              </a:tr>
              <a:tr h="304568">
                <a:tc>
                  <a:txBody>
                    <a:bodyPr/>
                    <a:lstStyle/>
                    <a:p>
                      <a:pPr marL="0" marR="0">
                        <a:spcBef>
                          <a:spcPts val="0"/>
                        </a:spcBef>
                        <a:spcAft>
                          <a:spcPts val="0"/>
                        </a:spcAft>
                      </a:pPr>
                      <a:r>
                        <a:rPr lang="en-US" sz="1200">
                          <a:effectLst/>
                        </a:rPr>
                        <a:t>GOC Discussed With</a:t>
                      </a:r>
                      <a:endParaRPr lang="en-US" sz="1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Multi-select and free text</a:t>
                      </a:r>
                      <a:endParaRPr lang="en-US" sz="11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1300977024"/>
                  </a:ext>
                </a:extLst>
              </a:tr>
              <a:tr h="304568">
                <a:tc>
                  <a:txBody>
                    <a:bodyPr/>
                    <a:lstStyle/>
                    <a:p>
                      <a:pPr marL="0" marR="0">
                        <a:spcBef>
                          <a:spcPts val="0"/>
                        </a:spcBef>
                        <a:spcAft>
                          <a:spcPts val="0"/>
                        </a:spcAft>
                      </a:pPr>
                      <a:r>
                        <a:rPr lang="en-US" sz="1200">
                          <a:effectLst/>
                        </a:rPr>
                        <a:t>Patient/Family Understanding of Illness</a:t>
                      </a:r>
                      <a:endParaRPr lang="en-US" sz="1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Single-select or free text</a:t>
                      </a:r>
                      <a:endParaRPr lang="en-US" sz="11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4039122954"/>
                  </a:ext>
                </a:extLst>
              </a:tr>
              <a:tr h="304568">
                <a:tc>
                  <a:txBody>
                    <a:bodyPr/>
                    <a:lstStyle/>
                    <a:p>
                      <a:pPr marL="0" marR="0">
                        <a:spcBef>
                          <a:spcPts val="0"/>
                        </a:spcBef>
                        <a:spcAft>
                          <a:spcPts val="0"/>
                        </a:spcAft>
                      </a:pPr>
                      <a:r>
                        <a:rPr lang="en-US" sz="1200">
                          <a:effectLst/>
                        </a:rPr>
                        <a:t>What Matters Most / Quality of Life</a:t>
                      </a:r>
                      <a:endParaRPr lang="en-US" sz="1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Multi-select and free text</a:t>
                      </a:r>
                      <a:endParaRPr lang="en-US" sz="11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157708218"/>
                  </a:ext>
                </a:extLst>
              </a:tr>
              <a:tr h="304568">
                <a:tc>
                  <a:txBody>
                    <a:bodyPr/>
                    <a:lstStyle/>
                    <a:p>
                      <a:pPr marL="0" marR="0">
                        <a:spcBef>
                          <a:spcPts val="0"/>
                        </a:spcBef>
                        <a:spcAft>
                          <a:spcPts val="0"/>
                        </a:spcAft>
                      </a:pPr>
                      <a:r>
                        <a:rPr lang="en-US" sz="1200">
                          <a:effectLst/>
                        </a:rPr>
                        <a:t>POLST</a:t>
                      </a:r>
                      <a:endParaRPr lang="en-US" sz="1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Single select, and POLST template available</a:t>
                      </a:r>
                      <a:endParaRPr lang="en-US" sz="11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649826332"/>
                  </a:ext>
                </a:extLst>
              </a:tr>
              <a:tr h="304568">
                <a:tc>
                  <a:txBody>
                    <a:bodyPr/>
                    <a:lstStyle/>
                    <a:p>
                      <a:pPr marL="0" marR="0">
                        <a:spcBef>
                          <a:spcPts val="0"/>
                        </a:spcBef>
                        <a:spcAft>
                          <a:spcPts val="0"/>
                        </a:spcAft>
                      </a:pPr>
                      <a:r>
                        <a:rPr lang="en-US" sz="1200">
                          <a:effectLst/>
                        </a:rPr>
                        <a:t>Plan</a:t>
                      </a:r>
                      <a:endParaRPr lang="en-US" sz="1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Multi-select and free text</a:t>
                      </a:r>
                      <a:endParaRPr lang="en-US" sz="11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730693682"/>
                  </a:ext>
                </a:extLst>
              </a:tr>
            </a:tbl>
          </a:graphicData>
        </a:graphic>
      </p:graphicFrame>
    </p:spTree>
    <p:extLst>
      <p:ext uri="{BB962C8B-B14F-4D97-AF65-F5344CB8AC3E}">
        <p14:creationId xmlns:p14="http://schemas.microsoft.com/office/powerpoint/2010/main" val="403304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BE48E-F8F0-4F28-A326-BCFFB2C8FEBF}"/>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kern="1200">
                <a:solidFill>
                  <a:schemeClr val="bg1"/>
                </a:solidFill>
                <a:latin typeface="+mj-lt"/>
                <a:ea typeface="+mj-ea"/>
                <a:cs typeface="+mj-cs"/>
              </a:rPr>
              <a:t>Sample Note</a:t>
            </a:r>
          </a:p>
        </p:txBody>
      </p:sp>
      <p:pic>
        <p:nvPicPr>
          <p:cNvPr id="8" name="Graphic 263">
            <a:extLst>
              <a:ext uri="{FF2B5EF4-FFF2-40B4-BE49-F238E27FC236}">
                <a16:creationId xmlns:a16="http://schemas.microsoft.com/office/drawing/2014/main" id="{FD3EC389-1AA7-C743-99A0-33D26EAADD1B}"/>
              </a:ext>
            </a:extLst>
          </p:cNvPr>
          <p:cNvPicPr/>
          <p:nvPr/>
        </p:nvPicPr>
        <p:blipFill>
          <a:blip r:embed="rId2">
            <a:extLs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11" name="Rectangle 8">
            <a:extLst>
              <a:ext uri="{FF2B5EF4-FFF2-40B4-BE49-F238E27FC236}">
                <a16:creationId xmlns:a16="http://schemas.microsoft.com/office/drawing/2014/main" id="{873B65B6-3282-4F8D-A287-14EABED67F07}"/>
              </a:ext>
            </a:extLst>
          </p:cNvPr>
          <p:cNvSpPr>
            <a:spLocks noChangeArrowheads="1"/>
          </p:cNvSpPr>
          <p:nvPr/>
        </p:nvSpPr>
        <p:spPr bwMode="auto">
          <a:xfrm>
            <a:off x="4330719" y="641615"/>
            <a:ext cx="7289799" cy="55334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sng" strike="noStrike" cap="none" normalizeH="0" baseline="0">
                <a:ln>
                  <a:noFill/>
                </a:ln>
                <a:effectLst/>
              </a:rPr>
              <a:t>GOALS OF CARE DISCUSSION</a:t>
            </a:r>
            <a:endParaRPr kumimoji="0" lang="en-US" altLang="en-US" b="0" i="0" u="none" strike="noStrike" cap="none" normalizeH="0" baseline="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effectLst/>
              </a:rPr>
              <a:t>Clinical Context: </a:t>
            </a:r>
            <a:r>
              <a:rPr kumimoji="0" lang="en-US" altLang="en-US" b="0" i="0" u="none" strike="noStrike" cap="none" normalizeH="0" baseline="0">
                <a:ln>
                  <a:noFill/>
                </a:ln>
                <a:effectLst/>
              </a:rPr>
              <a:t>Change in Clinical Condition, Critical Illness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effectLst/>
              </a:rPr>
              <a:t>GOC DISCUSSED With: </a:t>
            </a:r>
            <a:r>
              <a:rPr kumimoji="0" lang="en-US" altLang="en-US" b="0" i="0" u="none" strike="noStrike" cap="none" normalizeH="0" baseline="0">
                <a:ln>
                  <a:noFill/>
                </a:ln>
                <a:effectLst/>
              </a:rPr>
              <a:t>Family: wife</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effectLst/>
              </a:rPr>
              <a:t>Patient/Family Understanding of Illness: </a:t>
            </a:r>
            <a:r>
              <a:rPr kumimoji="0" lang="en-US" altLang="en-US" b="0" i="0" u="none" strike="noStrike" cap="none" normalizeH="0" baseline="0">
                <a:ln>
                  <a:noFill/>
                </a:ln>
                <a:effectLst/>
              </a:rPr>
              <a:t>Informed</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effectLst/>
              </a:rPr>
              <a:t>What Matters Most/Quality of Life: </a:t>
            </a:r>
            <a:r>
              <a:rPr kumimoji="0" lang="en-US" altLang="en-US" b="0" i="0" u="none" strike="noStrike" cap="none" normalizeH="0" baseline="0">
                <a:ln>
                  <a:noFill/>
                </a:ln>
                <a:effectLst/>
              </a:rPr>
              <a:t>Avoid being in hospital, minimize suffering.</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effectLst/>
              </a:rPr>
              <a:t>Summary of Discussion: </a:t>
            </a:r>
            <a:r>
              <a:rPr kumimoji="0" lang="en-US" altLang="en-US" b="0" i="0" u="none" strike="noStrike" cap="none" normalizeH="0" baseline="0">
                <a:ln>
                  <a:noFill/>
                </a:ln>
                <a:effectLst/>
              </a:rPr>
              <a:t>Discussed current need for intubation after respiratory code and need to evaluate over next 24-48 hrs. Agreeable to no CPR but will otherwise continue full support for next 48 </a:t>
            </a:r>
            <a:r>
              <a:rPr kumimoji="0" lang="en-US" altLang="en-US" b="0" i="0" u="none" strike="noStrike" cap="none" normalizeH="0" baseline="0" err="1">
                <a:ln>
                  <a:noFill/>
                </a:ln>
                <a:effectLst/>
              </a:rPr>
              <a:t>hrs</a:t>
            </a:r>
            <a:r>
              <a:rPr kumimoji="0" lang="en-US" altLang="en-US" b="0" i="0" u="none" strike="noStrike" cap="none" normalizeH="0" baseline="0">
                <a:ln>
                  <a:noFill/>
                </a:ln>
                <a:effectLst/>
              </a:rPr>
              <a:t> and discuss then.</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effectLst/>
              </a:rPr>
              <a:t>POLST </a:t>
            </a:r>
            <a:r>
              <a:rPr kumimoji="0" lang="en-US" altLang="en-US" b="1" i="0" u="none" strike="noStrike" cap="none" normalizeH="0" baseline="0" err="1">
                <a:ln>
                  <a:noFill/>
                </a:ln>
                <a:effectLst/>
              </a:rPr>
              <a:t>na</a:t>
            </a:r>
            <a:endParaRPr kumimoji="0" lang="en-US" altLang="en-US" b="0" i="0" u="none" strike="noStrike" cap="none" normalizeH="0" baseline="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a:ln>
                  <a:noFill/>
                </a:ln>
                <a:effectLst/>
              </a:rPr>
              <a:t>Plan: </a:t>
            </a:r>
            <a:r>
              <a:rPr kumimoji="0" lang="en-US" altLang="en-US" b="0" i="0" u="none" strike="noStrike" cap="none" normalizeH="0" baseline="0">
                <a:ln>
                  <a:noFill/>
                </a:ln>
                <a:effectLst/>
              </a:rPr>
              <a:t>Continue current treatment plan for next 48 </a:t>
            </a:r>
            <a:r>
              <a:rPr kumimoji="0" lang="en-US" altLang="en-US" b="0" i="0" u="none" strike="noStrike" cap="none" normalizeH="0" baseline="0" err="1">
                <a:ln>
                  <a:noFill/>
                </a:ln>
                <a:effectLst/>
              </a:rPr>
              <a:t>hrs</a:t>
            </a:r>
            <a:r>
              <a:rPr kumimoji="0" lang="en-US" altLang="en-US" b="0" i="0" u="none" strike="noStrike" cap="none" normalizeH="0" baseline="0">
                <a:ln>
                  <a:noFill/>
                </a:ln>
                <a:effectLst/>
              </a:rPr>
              <a:t> and discuss at that time. Partial code</a:t>
            </a:r>
          </a:p>
          <a:p>
            <a:pPr marL="0" marR="0" lvl="0" indent="-228600" fontAlgn="base">
              <a:lnSpc>
                <a:spcPct val="90000"/>
              </a:lnSpc>
              <a:spcBef>
                <a:spcPct val="0"/>
              </a:spcBef>
              <a:spcAft>
                <a:spcPts val="600"/>
              </a:spcAft>
              <a:buClrTx/>
              <a:buSzTx/>
              <a:buFont typeface="Arial" panose="020B0604020202020204" pitchFamily="34" charset="0"/>
              <a:buChar char="•"/>
              <a:tabLst/>
            </a:pPr>
            <a:br>
              <a:rPr kumimoji="0" lang="en-US" altLang="en-US" b="0" i="0" u="none" strike="noStrike" cap="none" normalizeH="0" baseline="0">
                <a:ln>
                  <a:noFill/>
                </a:ln>
                <a:effectLst/>
              </a:rPr>
            </a:br>
            <a:endParaRPr kumimoji="0" lang="en-US" altLang="en-US" b="0" i="0" u="none" strike="noStrike" cap="none" normalizeH="0" baseline="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b="0" i="0" u="none" strike="noStrike" cap="none" normalizeH="0" baseline="0">
              <a:ln>
                <a:noFill/>
              </a:ln>
              <a:effectLst/>
            </a:endParaRPr>
          </a:p>
        </p:txBody>
      </p:sp>
      <p:sp>
        <p:nvSpPr>
          <p:cNvPr id="10" name="Rectangle 7">
            <a:extLst>
              <a:ext uri="{FF2B5EF4-FFF2-40B4-BE49-F238E27FC236}">
                <a16:creationId xmlns:a16="http://schemas.microsoft.com/office/drawing/2014/main" id="{3F964B1E-E780-4C9A-8EC5-D6AD565B1E69}"/>
              </a:ext>
            </a:extLst>
          </p:cNvPr>
          <p:cNvSpPr>
            <a:spLocks noChangeArrowheads="1"/>
          </p:cNvSpPr>
          <p:nvPr/>
        </p:nvSpPr>
        <p:spPr bwMode="auto">
          <a:xfrm>
            <a:off x="1076445" y="21876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330" tIns="190440" rIns="1298166" bIns="19044"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B174D24E-1262-453D-A78C-F3F30A4DA713}"/>
              </a:ext>
            </a:extLst>
          </p:cNvPr>
          <p:cNvSpPr/>
          <p:nvPr/>
        </p:nvSpPr>
        <p:spPr>
          <a:xfrm>
            <a:off x="7197845" y="7520980"/>
            <a:ext cx="76835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10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337172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3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3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4" name="Oval 4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Arc 4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583BE-D51A-4D31-A176-881513270029}"/>
              </a:ext>
            </a:extLst>
          </p:cNvPr>
          <p:cNvSpPr>
            <a:spLocks noGrp="1"/>
          </p:cNvSpPr>
          <p:nvPr>
            <p:ph type="ctrTitle"/>
          </p:nvPr>
        </p:nvSpPr>
        <p:spPr>
          <a:xfrm>
            <a:off x="4038600" y="1939159"/>
            <a:ext cx="7644627" cy="2751086"/>
          </a:xfrm>
        </p:spPr>
        <p:txBody>
          <a:bodyPr>
            <a:normAutofit/>
          </a:bodyPr>
          <a:lstStyle/>
          <a:p>
            <a:pPr algn="r"/>
            <a:r>
              <a:rPr lang="en-US"/>
              <a:t>HBS Department Meeting Updates</a:t>
            </a:r>
          </a:p>
        </p:txBody>
      </p:sp>
      <p:sp>
        <p:nvSpPr>
          <p:cNvPr id="3" name="Subtitle 2">
            <a:extLst>
              <a:ext uri="{FF2B5EF4-FFF2-40B4-BE49-F238E27FC236}">
                <a16:creationId xmlns:a16="http://schemas.microsoft.com/office/drawing/2014/main" id="{5F3E7233-D49F-4FA9-9C50-8E1FAB2D0048}"/>
              </a:ext>
            </a:extLst>
          </p:cNvPr>
          <p:cNvSpPr>
            <a:spLocks noGrp="1"/>
          </p:cNvSpPr>
          <p:nvPr>
            <p:ph type="subTitle" idx="1"/>
          </p:nvPr>
        </p:nvSpPr>
        <p:spPr>
          <a:xfrm>
            <a:off x="4038600" y="4782320"/>
            <a:ext cx="7644627" cy="1329443"/>
          </a:xfrm>
        </p:spPr>
        <p:txBody>
          <a:bodyPr vert="horz" lIns="91440" tIns="45720" rIns="91440" bIns="45720" rtlCol="0" anchor="t">
            <a:normAutofit/>
          </a:bodyPr>
          <a:lstStyle/>
          <a:p>
            <a:pPr algn="r"/>
            <a:r>
              <a:rPr lang="en-US"/>
              <a:t>JUNE 2022</a:t>
            </a:r>
          </a:p>
        </p:txBody>
      </p:sp>
    </p:spTree>
    <p:extLst>
      <p:ext uri="{BB962C8B-B14F-4D97-AF65-F5344CB8AC3E}">
        <p14:creationId xmlns:p14="http://schemas.microsoft.com/office/powerpoint/2010/main" val="687643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imeline&#10;&#10;Description automatically generated">
            <a:extLst>
              <a:ext uri="{FF2B5EF4-FFF2-40B4-BE49-F238E27FC236}">
                <a16:creationId xmlns:a16="http://schemas.microsoft.com/office/drawing/2014/main" id="{32CE0048-3351-CE6D-40A9-E2810D27F9E2}"/>
              </a:ext>
            </a:extLst>
          </p:cNvPr>
          <p:cNvPicPr>
            <a:picLocks noChangeAspect="1"/>
          </p:cNvPicPr>
          <p:nvPr/>
        </p:nvPicPr>
        <p:blipFill>
          <a:blip r:embed="rId2"/>
          <a:stretch>
            <a:fillRect/>
          </a:stretch>
        </p:blipFill>
        <p:spPr>
          <a:xfrm>
            <a:off x="4716780" y="-3175"/>
            <a:ext cx="2758440" cy="6872287"/>
          </a:xfrm>
          <a:prstGeom prst="rect">
            <a:avLst/>
          </a:prstGeom>
        </p:spPr>
      </p:pic>
      <p:sp>
        <p:nvSpPr>
          <p:cNvPr id="3" name="TextBox 2">
            <a:extLst>
              <a:ext uri="{FF2B5EF4-FFF2-40B4-BE49-F238E27FC236}">
                <a16:creationId xmlns:a16="http://schemas.microsoft.com/office/drawing/2014/main" id="{C659616D-D314-C91C-971C-226829BE1ECF}"/>
              </a:ext>
            </a:extLst>
          </p:cNvPr>
          <p:cNvSpPr txBox="1"/>
          <p:nvPr/>
        </p:nvSpPr>
        <p:spPr>
          <a:xfrm>
            <a:off x="1033462" y="2073275"/>
            <a:ext cx="3362325"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rPr>
              <a:t>GSAA Recruitment Event </a:t>
            </a:r>
            <a:endParaRPr lang="en-US" sz="2000">
              <a:solidFill>
                <a:schemeClr val="bg1"/>
              </a:solidFill>
              <a:cs typeface="Calibri"/>
            </a:endParaRPr>
          </a:p>
          <a:p>
            <a:r>
              <a:rPr lang="en-US" u="sng">
                <a:solidFill>
                  <a:schemeClr val="bg1"/>
                </a:solidFill>
                <a:cs typeface="Calibri"/>
              </a:rPr>
              <a:t>HBS Ambassadors: </a:t>
            </a:r>
          </a:p>
          <a:p>
            <a:r>
              <a:rPr lang="en-US">
                <a:solidFill>
                  <a:schemeClr val="bg1"/>
                </a:solidFill>
                <a:cs typeface="Calibri"/>
              </a:rPr>
              <a:t>Amit Mishra, MD</a:t>
            </a:r>
          </a:p>
          <a:p>
            <a:r>
              <a:rPr lang="en-US">
                <a:solidFill>
                  <a:schemeClr val="bg1"/>
                </a:solidFill>
                <a:cs typeface="Calibri"/>
              </a:rPr>
              <a:t>Sandeep Lal, MD</a:t>
            </a:r>
          </a:p>
        </p:txBody>
      </p:sp>
      <p:sp>
        <p:nvSpPr>
          <p:cNvPr id="4" name="TextBox 3">
            <a:extLst>
              <a:ext uri="{FF2B5EF4-FFF2-40B4-BE49-F238E27FC236}">
                <a16:creationId xmlns:a16="http://schemas.microsoft.com/office/drawing/2014/main" id="{AF804247-2889-44CE-8ACC-EFB79CD3D9CA}"/>
              </a:ext>
            </a:extLst>
          </p:cNvPr>
          <p:cNvSpPr txBox="1"/>
          <p:nvPr/>
        </p:nvSpPr>
        <p:spPr>
          <a:xfrm>
            <a:off x="727969" y="3701988"/>
            <a:ext cx="3089429" cy="14465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i="1" u="sng" dirty="0">
                <a:solidFill>
                  <a:schemeClr val="bg1"/>
                </a:solidFill>
              </a:rPr>
              <a:t>Meeting Minutes:</a:t>
            </a:r>
          </a:p>
          <a:p>
            <a:pPr marL="285750" indent="-285750">
              <a:buFont typeface="Arial" panose="020B0604020202020204" pitchFamily="34" charset="0"/>
              <a:buChar char="•"/>
            </a:pPr>
            <a:r>
              <a:rPr lang="en-US" sz="1400" dirty="0">
                <a:solidFill>
                  <a:schemeClr val="bg1"/>
                </a:solidFill>
              </a:rPr>
              <a:t>Consisting of about 120+ physicians from all over the country who are interested in joining GSAA</a:t>
            </a:r>
          </a:p>
          <a:p>
            <a:pPr marL="285750" indent="-285750">
              <a:buFont typeface="Arial" panose="020B0604020202020204" pitchFamily="34" charset="0"/>
              <a:buChar char="•"/>
            </a:pPr>
            <a:r>
              <a:rPr lang="en-US" sz="1400" dirty="0">
                <a:solidFill>
                  <a:schemeClr val="bg1"/>
                </a:solidFill>
              </a:rPr>
              <a:t>Gave information about our group and our accomplishments </a:t>
            </a:r>
          </a:p>
        </p:txBody>
      </p:sp>
    </p:spTree>
    <p:extLst>
      <p:ext uri="{BB962C8B-B14F-4D97-AF65-F5344CB8AC3E}">
        <p14:creationId xmlns:p14="http://schemas.microsoft.com/office/powerpoint/2010/main" val="263685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6"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2AFC3DBD-546F-47B9-9C81-79FF805FF939}"/>
              </a:ext>
            </a:extLst>
          </p:cNvPr>
          <p:cNvSpPr>
            <a:spLocks noGrp="1"/>
          </p:cNvSpPr>
          <p:nvPr>
            <p:ph type="subTitle" idx="1"/>
          </p:nvPr>
        </p:nvSpPr>
        <p:spPr>
          <a:xfrm>
            <a:off x="4321701" y="3276891"/>
            <a:ext cx="3312734" cy="748555"/>
          </a:xfrm>
          <a:noFill/>
        </p:spPr>
        <p:txBody>
          <a:bodyPr>
            <a:normAutofit/>
          </a:bodyPr>
          <a:lstStyle/>
          <a:p>
            <a:r>
              <a:rPr lang="en-US" sz="1700" dirty="0">
                <a:solidFill>
                  <a:srgbClr val="080808"/>
                </a:solidFill>
              </a:rPr>
              <a:t>Presented by Jen Tinloy </a:t>
            </a:r>
          </a:p>
          <a:p>
            <a:r>
              <a:rPr lang="en-US" sz="1700" dirty="0">
                <a:solidFill>
                  <a:srgbClr val="080808"/>
                </a:solidFill>
              </a:rPr>
              <a:t>HBS QA liaison </a:t>
            </a:r>
          </a:p>
        </p:txBody>
      </p:sp>
      <p:sp>
        <p:nvSpPr>
          <p:cNvPr id="2" name="Title 1">
            <a:extLst>
              <a:ext uri="{FF2B5EF4-FFF2-40B4-BE49-F238E27FC236}">
                <a16:creationId xmlns:a16="http://schemas.microsoft.com/office/drawing/2014/main" id="{4CBC5382-BEDA-4BE8-8B60-EF85F0C4A253}"/>
              </a:ext>
            </a:extLst>
          </p:cNvPr>
          <p:cNvSpPr>
            <a:spLocks noGrp="1"/>
          </p:cNvSpPr>
          <p:nvPr>
            <p:ph type="ctrTitle"/>
          </p:nvPr>
        </p:nvSpPr>
        <p:spPr>
          <a:xfrm>
            <a:off x="2890546" y="2353641"/>
            <a:ext cx="6431030" cy="1312693"/>
          </a:xfrm>
          <a:noFill/>
        </p:spPr>
        <p:txBody>
          <a:bodyPr anchor="ctr">
            <a:normAutofit/>
          </a:bodyPr>
          <a:lstStyle/>
          <a:p>
            <a:r>
              <a:rPr lang="en-US" sz="3200" dirty="0">
                <a:solidFill>
                  <a:srgbClr val="080808"/>
                </a:solidFill>
              </a:rPr>
              <a:t>QA case presentation/Peer Review</a:t>
            </a:r>
            <a:br>
              <a:rPr lang="en-US" sz="3600" dirty="0">
                <a:solidFill>
                  <a:srgbClr val="080808"/>
                </a:solidFill>
              </a:rPr>
            </a:br>
            <a:r>
              <a:rPr lang="en-US" sz="2000" dirty="0">
                <a:solidFill>
                  <a:srgbClr val="080808"/>
                </a:solidFill>
              </a:rPr>
              <a:t>HBS Department Meeting 6/27/22</a:t>
            </a:r>
            <a:br>
              <a:rPr lang="en-US" sz="3600" dirty="0">
                <a:solidFill>
                  <a:srgbClr val="080808"/>
                </a:solidFill>
              </a:rPr>
            </a:br>
            <a:endParaRPr lang="en-US"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2B1351D-C549-4C70-A8A7-0D539B7824DB}"/>
              </a:ext>
            </a:extLst>
          </p:cNvPr>
          <p:cNvSpPr txBox="1"/>
          <p:nvPr/>
        </p:nvSpPr>
        <p:spPr>
          <a:xfrm>
            <a:off x="45538" y="700524"/>
            <a:ext cx="3209871" cy="60631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i="1" u="sng" dirty="0">
                <a:solidFill>
                  <a:schemeClr val="bg1"/>
                </a:solidFill>
              </a:rPr>
              <a:t>Meeting Minutes:</a:t>
            </a:r>
          </a:p>
          <a:p>
            <a:r>
              <a:rPr lang="en-US" sz="1200" dirty="0">
                <a:solidFill>
                  <a:schemeClr val="bg1"/>
                </a:solidFill>
              </a:rPr>
              <a:t>HPI: 70 </a:t>
            </a:r>
            <a:r>
              <a:rPr lang="en-US" sz="1200" dirty="0" err="1">
                <a:solidFill>
                  <a:schemeClr val="bg1"/>
                </a:solidFill>
              </a:rPr>
              <a:t>yo</a:t>
            </a:r>
            <a:r>
              <a:rPr lang="en-US" sz="1200" dirty="0">
                <a:solidFill>
                  <a:schemeClr val="bg1"/>
                </a:solidFill>
              </a:rPr>
              <a:t> male with CHF, COPD, CKD, presents in 12/2021 with cough/chest pain and found to be hypoxic. Found to have PE. Admitted to ICU for intubation. Complicated by hypotension, decomp CHF and ARDS. Pt extubated. Evaluated by ST multiple times and found to have overt signs of aspiration. ST recommend HNS consult to evaluate vocal cords for aphonia. HNS unable to perform complete exam due to NGT and recommend PEG tube in order to do repeat exam. HNS noted improved hoarseness but still with poor clearance and recommend to continue with ST. HBS noted improvement in alertness and ordered bedside swallow screen. Pt passed bedside swallow and was ordered for pureed diet. Pt noted to tolerate 25% of lunch. Pt later became more hypoxic and hypotensive then code blue was called. Pt achieved ROSC but coded again and passed away. CXR shows bilateral opacities – edema vs. infection. Per HBS provider, </a:t>
            </a:r>
            <a:r>
              <a:rPr lang="en-US" sz="1200" dirty="0" err="1">
                <a:solidFill>
                  <a:schemeClr val="bg1"/>
                </a:solidFill>
              </a:rPr>
              <a:t>pt</a:t>
            </a:r>
            <a:r>
              <a:rPr lang="en-US" sz="1200" dirty="0">
                <a:solidFill>
                  <a:schemeClr val="bg1"/>
                </a:solidFill>
              </a:rPr>
              <a:t> was alert and oriented and expressed wanting to eat/drink. Spoke to ST but they were not sure if able to see </a:t>
            </a:r>
            <a:r>
              <a:rPr lang="en-US" sz="1200" dirty="0" err="1">
                <a:solidFill>
                  <a:schemeClr val="bg1"/>
                </a:solidFill>
              </a:rPr>
              <a:t>pt</a:t>
            </a:r>
            <a:r>
              <a:rPr lang="en-US" sz="1200" dirty="0">
                <a:solidFill>
                  <a:schemeClr val="bg1"/>
                </a:solidFill>
              </a:rPr>
              <a:t> that day, therefore, decision was made to do bedside swallow evaluation. </a:t>
            </a:r>
          </a:p>
          <a:p>
            <a:r>
              <a:rPr lang="en-US" sz="1200" dirty="0">
                <a:solidFill>
                  <a:schemeClr val="bg1"/>
                </a:solidFill>
              </a:rPr>
              <a:t>Tee up Questions:</a:t>
            </a:r>
          </a:p>
          <a:p>
            <a:pPr marL="342900" indent="-342900">
              <a:buAutoNum type="arabicPeriod"/>
            </a:pPr>
            <a:r>
              <a:rPr lang="en-US" sz="1200" dirty="0">
                <a:solidFill>
                  <a:schemeClr val="bg1"/>
                </a:solidFill>
              </a:rPr>
              <a:t>Was the </a:t>
            </a:r>
            <a:r>
              <a:rPr lang="en-US" sz="1200" dirty="0" err="1">
                <a:solidFill>
                  <a:schemeClr val="bg1"/>
                </a:solidFill>
              </a:rPr>
              <a:t>pt</a:t>
            </a:r>
            <a:r>
              <a:rPr lang="en-US" sz="1200" dirty="0">
                <a:solidFill>
                  <a:schemeClr val="bg1"/>
                </a:solidFill>
              </a:rPr>
              <a:t> an appropriate candidate for bedside swallow screen?</a:t>
            </a:r>
          </a:p>
          <a:p>
            <a:pPr marL="342900" indent="-342900">
              <a:buAutoNum type="arabicPeriod"/>
            </a:pPr>
            <a:r>
              <a:rPr lang="en-US" sz="1200" dirty="0">
                <a:solidFill>
                  <a:schemeClr val="bg1"/>
                </a:solidFill>
              </a:rPr>
              <a:t>Were orders for oral feeding appropriate following completion of bedside swallow screen?</a:t>
            </a:r>
          </a:p>
        </p:txBody>
      </p:sp>
    </p:spTree>
    <p:extLst>
      <p:ext uri="{BB962C8B-B14F-4D97-AF65-F5344CB8AC3E}">
        <p14:creationId xmlns:p14="http://schemas.microsoft.com/office/powerpoint/2010/main" val="320325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8321077-ACE8-6999-6233-640855507DEE}"/>
              </a:ext>
            </a:extLst>
          </p:cNvPr>
          <p:cNvSpPr/>
          <p:nvPr/>
        </p:nvSpPr>
        <p:spPr>
          <a:xfrm>
            <a:off x="1174260" y="1193799"/>
            <a:ext cx="9583614" cy="517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1D0B0D0-2149-C9AC-72C6-AA8435749383}"/>
              </a:ext>
            </a:extLst>
          </p:cNvPr>
          <p:cNvPicPr>
            <a:picLocks noChangeAspect="1"/>
          </p:cNvPicPr>
          <p:nvPr/>
        </p:nvPicPr>
        <p:blipFill>
          <a:blip r:embed="rId2"/>
          <a:stretch>
            <a:fillRect/>
          </a:stretch>
        </p:blipFill>
        <p:spPr>
          <a:xfrm>
            <a:off x="2135554" y="1723292"/>
            <a:ext cx="2743200" cy="4114800"/>
          </a:xfrm>
          <a:prstGeom prst="rect">
            <a:avLst/>
          </a:prstGeom>
        </p:spPr>
      </p:pic>
      <p:sp>
        <p:nvSpPr>
          <p:cNvPr id="5" name="TextBox 4">
            <a:extLst>
              <a:ext uri="{FF2B5EF4-FFF2-40B4-BE49-F238E27FC236}">
                <a16:creationId xmlns:a16="http://schemas.microsoft.com/office/drawing/2014/main" id="{A8A2B463-F225-BABC-2112-1787BD049874}"/>
              </a:ext>
            </a:extLst>
          </p:cNvPr>
          <p:cNvSpPr txBox="1"/>
          <p:nvPr/>
        </p:nvSpPr>
        <p:spPr>
          <a:xfrm>
            <a:off x="5453428" y="1526198"/>
            <a:ext cx="468727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ea typeface="+mn-lt"/>
                <a:cs typeface="+mn-lt"/>
              </a:rPr>
              <a:t>KP Launch Summer Intern – Naomi </a:t>
            </a:r>
            <a:r>
              <a:rPr lang="en-US" sz="1600" b="1" u="sng" err="1">
                <a:ea typeface="+mn-lt"/>
                <a:cs typeface="+mn-lt"/>
              </a:rPr>
              <a:t>Maruoka</a:t>
            </a:r>
            <a:r>
              <a:rPr lang="en-US" sz="1600">
                <a:ea typeface="+mn-lt"/>
                <a:cs typeface="+mn-lt"/>
              </a:rPr>
              <a:t> </a:t>
            </a:r>
            <a:endParaRPr lang="en-US" sz="1600"/>
          </a:p>
          <a:p>
            <a:endParaRPr lang="en-US" sz="1600">
              <a:ea typeface="+mn-lt"/>
              <a:cs typeface="+mn-lt"/>
            </a:endParaRPr>
          </a:p>
          <a:p>
            <a:pPr algn="ctr"/>
            <a:r>
              <a:rPr lang="en-US" sz="1600">
                <a:ea typeface="+mn-lt"/>
                <a:cs typeface="+mn-lt"/>
              </a:rPr>
              <a:t>Naomi currently attends UC Davis and is majoring in International Relations with a minor in Public Health. She has worked as an Aggie Public Health Ambassador where she helped bring information to community members about COVID-19 resources and vaccinations. </a:t>
            </a:r>
            <a:endParaRPr lang="en-US" sz="1600"/>
          </a:p>
          <a:p>
            <a:pPr algn="ctr"/>
            <a:r>
              <a:rPr lang="en-US" sz="1600">
                <a:ea typeface="+mn-lt"/>
                <a:cs typeface="+mn-lt"/>
              </a:rPr>
              <a:t>Currently, Naomi lives in San Leandro and works as an EMT. She is interested in attending Nursing school and will be working towards completing her pre-requisites after graduating. </a:t>
            </a:r>
            <a:endParaRPr lang="en-US" sz="1600"/>
          </a:p>
          <a:p>
            <a:pPr algn="ctr"/>
            <a:r>
              <a:rPr lang="en-US" sz="1600">
                <a:ea typeface="+mn-lt"/>
                <a:cs typeface="+mn-lt"/>
              </a:rPr>
              <a:t>During her free time, she loves traveling, hiking, and gardening. </a:t>
            </a:r>
            <a:endParaRPr lang="en-US" sz="1600"/>
          </a:p>
          <a:p>
            <a:pPr algn="ctr"/>
            <a:r>
              <a:rPr lang="en-US" sz="1600">
                <a:ea typeface="+mn-lt"/>
                <a:cs typeface="+mn-lt"/>
              </a:rPr>
              <a:t>Please help in welcoming Naomi to our wonderful HBS department! </a:t>
            </a:r>
            <a:endParaRPr lang="en-US" sz="1600"/>
          </a:p>
        </p:txBody>
      </p:sp>
    </p:spTree>
    <p:extLst>
      <p:ext uri="{BB962C8B-B14F-4D97-AF65-F5344CB8AC3E}">
        <p14:creationId xmlns:p14="http://schemas.microsoft.com/office/powerpoint/2010/main" val="1219479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8E2A1E-1B83-404E-B107-C8001F566C5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QA referral </a:t>
            </a:r>
          </a:p>
        </p:txBody>
      </p:sp>
      <p:sp>
        <p:nvSpPr>
          <p:cNvPr id="3" name="Content Placeholder 2">
            <a:extLst>
              <a:ext uri="{FF2B5EF4-FFF2-40B4-BE49-F238E27FC236}">
                <a16:creationId xmlns:a16="http://schemas.microsoft.com/office/drawing/2014/main" id="{A37942CC-75E9-4E28-8DAA-91CF645DFCA2}"/>
              </a:ext>
            </a:extLst>
          </p:cNvPr>
          <p:cNvSpPr>
            <a:spLocks noGrp="1"/>
          </p:cNvSpPr>
          <p:nvPr>
            <p:ph idx="1"/>
          </p:nvPr>
        </p:nvSpPr>
        <p:spPr>
          <a:xfrm>
            <a:off x="1367624" y="2490436"/>
            <a:ext cx="9708995" cy="3567173"/>
          </a:xfrm>
        </p:spPr>
        <p:txBody>
          <a:bodyPr anchor="ctr">
            <a:normAutofit/>
          </a:bodyPr>
          <a:lstStyle/>
          <a:p>
            <a:pPr marL="0" indent="0">
              <a:buNone/>
            </a:pPr>
            <a:r>
              <a:rPr lang="en-US" sz="3200">
                <a:effectLst/>
                <a:latin typeface="Calibri Light" panose="020F0302020204030204" pitchFamily="34" charset="0"/>
                <a:ea typeface="Times New Roman" panose="02020603050405020304" pitchFamily="18" charset="0"/>
              </a:rPr>
              <a:t>Alleged inappropriate oral feeding in a patient with high risk for aspirations and recommendations by Speech and HNS for NPO.</a:t>
            </a:r>
            <a:endParaRPr lang="en-US" sz="3200"/>
          </a:p>
        </p:txBody>
      </p:sp>
    </p:spTree>
    <p:extLst>
      <p:ext uri="{BB962C8B-B14F-4D97-AF65-F5344CB8AC3E}">
        <p14:creationId xmlns:p14="http://schemas.microsoft.com/office/powerpoint/2010/main" val="1660007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310916A-5BFE-4665-8232-F990B015F080}"/>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HPI</a:t>
            </a:r>
          </a:p>
        </p:txBody>
      </p:sp>
      <p:sp>
        <p:nvSpPr>
          <p:cNvPr id="25" name="Content Placeholder 2">
            <a:extLst>
              <a:ext uri="{FF2B5EF4-FFF2-40B4-BE49-F238E27FC236}">
                <a16:creationId xmlns:a16="http://schemas.microsoft.com/office/drawing/2014/main" id="{15DD7FD0-A569-4C08-BF02-0A38429E5519}"/>
              </a:ext>
            </a:extLst>
          </p:cNvPr>
          <p:cNvSpPr>
            <a:spLocks noGrp="1"/>
          </p:cNvSpPr>
          <p:nvPr>
            <p:ph idx="1"/>
          </p:nvPr>
        </p:nvSpPr>
        <p:spPr>
          <a:xfrm>
            <a:off x="1367624" y="2490436"/>
            <a:ext cx="9708995" cy="3567173"/>
          </a:xfrm>
        </p:spPr>
        <p:txBody>
          <a:bodyPr anchor="ctr">
            <a:normAutofit/>
          </a:bodyPr>
          <a:lstStyle/>
          <a:p>
            <a:r>
              <a:rPr lang="en-US" sz="2400">
                <a:effectLst/>
                <a:latin typeface="Calibri Light" panose="020F0302020204030204" pitchFamily="34" charset="0"/>
                <a:ea typeface="Times New Roman" panose="02020603050405020304" pitchFamily="18" charset="0"/>
                <a:cs typeface="Times New Roman" panose="02020603050405020304" pitchFamily="18" charset="0"/>
              </a:rPr>
              <a:t>70 </a:t>
            </a:r>
            <a:r>
              <a:rPr lang="en-US" sz="2400" err="1">
                <a:effectLst/>
                <a:latin typeface="Calibri Light" panose="020F0302020204030204" pitchFamily="34" charset="0"/>
                <a:ea typeface="Times New Roman" panose="02020603050405020304" pitchFamily="18" charset="0"/>
                <a:cs typeface="Times New Roman" panose="02020603050405020304" pitchFamily="18" charset="0"/>
              </a:rPr>
              <a:t>yom</a:t>
            </a:r>
            <a:r>
              <a:rPr lang="en-US" sz="2400">
                <a:effectLst/>
                <a:latin typeface="Calibri Light" panose="020F0302020204030204" pitchFamily="34" charset="0"/>
                <a:ea typeface="Times New Roman" panose="02020603050405020304" pitchFamily="18" charset="0"/>
                <a:cs typeface="Times New Roman" panose="02020603050405020304" pitchFamily="18" charset="0"/>
              </a:rPr>
              <a:t> w/hx of systolic CHF (EF 30-35%), COPD, CKD, and tobacco use who recently tested positive for COVID and was brought into the ED on 12/29/21 for cough and bilateral chest pain and was found to be hypoxic.</a:t>
            </a:r>
          </a:p>
          <a:p>
            <a:pPr marL="0" indent="0">
              <a:buNone/>
            </a:pPr>
            <a:endParaRPr lang="en-US" sz="24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2400">
                <a:effectLst/>
                <a:latin typeface="Calibri Light" panose="020F0302020204030204" pitchFamily="34" charset="0"/>
                <a:ea typeface="Times New Roman" panose="02020603050405020304" pitchFamily="18" charset="0"/>
                <a:cs typeface="Times New Roman" panose="02020603050405020304" pitchFamily="18" charset="0"/>
              </a:rPr>
              <a:t>CT angiogram of the chest revealed a PE and the patient was admitted to the ICU after requiring intubation due to persistent hypoxemia.</a:t>
            </a:r>
          </a:p>
          <a:p>
            <a:endParaRPr lang="en-US" sz="2400"/>
          </a:p>
        </p:txBody>
      </p:sp>
    </p:spTree>
    <p:extLst>
      <p:ext uri="{BB962C8B-B14F-4D97-AF65-F5344CB8AC3E}">
        <p14:creationId xmlns:p14="http://schemas.microsoft.com/office/powerpoint/2010/main" val="1248994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EA683A3-89F2-4B22-90DC-D4CDDD3DCD2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Hospital Course</a:t>
            </a:r>
          </a:p>
        </p:txBody>
      </p:sp>
      <p:sp>
        <p:nvSpPr>
          <p:cNvPr id="3" name="Content Placeholder 2">
            <a:extLst>
              <a:ext uri="{FF2B5EF4-FFF2-40B4-BE49-F238E27FC236}">
                <a16:creationId xmlns:a16="http://schemas.microsoft.com/office/drawing/2014/main" id="{A1EC67B8-0E70-4FDF-9971-C6D0EE074DE9}"/>
              </a:ext>
            </a:extLst>
          </p:cNvPr>
          <p:cNvSpPr>
            <a:spLocks noGrp="1"/>
          </p:cNvSpPr>
          <p:nvPr>
            <p:ph idx="1"/>
          </p:nvPr>
        </p:nvSpPr>
        <p:spPr>
          <a:xfrm>
            <a:off x="1367624" y="2490436"/>
            <a:ext cx="9708995" cy="3567173"/>
          </a:xfrm>
        </p:spPr>
        <p:txBody>
          <a:bodyPr anchor="ctr">
            <a:normAutofit/>
          </a:bodyPr>
          <a:lstStyle/>
          <a:p>
            <a:r>
              <a:rPr lang="en-US" sz="2400">
                <a:effectLst/>
                <a:latin typeface="Calibri Light" panose="020F0302020204030204" pitchFamily="34" charset="0"/>
                <a:ea typeface="Times New Roman" panose="02020603050405020304" pitchFamily="18" charset="0"/>
                <a:cs typeface="Times New Roman" panose="02020603050405020304" pitchFamily="18" charset="0"/>
              </a:rPr>
              <a:t>ICU course complicated by hypotension, decompensated CHF, and ARDS. </a:t>
            </a:r>
          </a:p>
          <a:p>
            <a:pPr marL="0" indent="0">
              <a:buNone/>
            </a:pPr>
            <a:endParaRPr lang="en-US" sz="24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2400">
                <a:latin typeface="Calibri Light" panose="020F0302020204030204" pitchFamily="34" charset="0"/>
                <a:ea typeface="Times New Roman" panose="02020603050405020304" pitchFamily="18" charset="0"/>
                <a:cs typeface="Times New Roman" panose="02020603050405020304" pitchFamily="18" charset="0"/>
              </a:rPr>
              <a:t>Pt </a:t>
            </a:r>
            <a:r>
              <a:rPr lang="en-US" sz="2400">
                <a:effectLst/>
                <a:latin typeface="Calibri Light" panose="020F0302020204030204" pitchFamily="34" charset="0"/>
                <a:ea typeface="Times New Roman" panose="02020603050405020304" pitchFamily="18" charset="0"/>
                <a:cs typeface="Times New Roman" panose="02020603050405020304" pitchFamily="18" charset="0"/>
              </a:rPr>
              <a:t>was extubated on 1/9/22 for about 1.5 hours but was re-intubated due to respiratory distress.</a:t>
            </a:r>
          </a:p>
          <a:p>
            <a:pPr marL="0" indent="0">
              <a:buNone/>
            </a:pPr>
            <a:endParaRPr lang="en-US" sz="24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2400">
                <a:effectLst/>
                <a:latin typeface="Calibri Light" panose="020F0302020204030204" pitchFamily="34" charset="0"/>
                <a:ea typeface="Times New Roman" panose="02020603050405020304" pitchFamily="18" charset="0"/>
                <a:cs typeface="Times New Roman" panose="02020603050405020304" pitchFamily="18" charset="0"/>
              </a:rPr>
              <a:t>1/12/22, patient successfully extubated.</a:t>
            </a:r>
          </a:p>
          <a:p>
            <a:endParaRPr lang="en-US" sz="2400"/>
          </a:p>
        </p:txBody>
      </p:sp>
    </p:spTree>
    <p:extLst>
      <p:ext uri="{BB962C8B-B14F-4D97-AF65-F5344CB8AC3E}">
        <p14:creationId xmlns:p14="http://schemas.microsoft.com/office/powerpoint/2010/main" val="682669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4B88CA0-2842-4AC2-963B-15575C100D92}"/>
              </a:ext>
            </a:extLst>
          </p:cNvPr>
          <p:cNvSpPr>
            <a:spLocks noGrp="1"/>
          </p:cNvSpPr>
          <p:nvPr>
            <p:ph type="title"/>
          </p:nvPr>
        </p:nvSpPr>
        <p:spPr>
          <a:xfrm>
            <a:off x="1107347" y="1522820"/>
            <a:ext cx="3120703" cy="3601914"/>
          </a:xfrm>
        </p:spPr>
        <p:txBody>
          <a:bodyPr anchor="ctr">
            <a:normAutofit/>
          </a:bodyPr>
          <a:lstStyle/>
          <a:p>
            <a:r>
              <a:rPr lang="en-US" sz="3600">
                <a:solidFill>
                  <a:srgbClr val="FFFFFF"/>
                </a:solidFill>
              </a:rPr>
              <a:t>ST evaluations</a:t>
            </a:r>
          </a:p>
        </p:txBody>
      </p:sp>
      <p:graphicFrame>
        <p:nvGraphicFramePr>
          <p:cNvPr id="18" name="Content Placeholder 2">
            <a:extLst>
              <a:ext uri="{FF2B5EF4-FFF2-40B4-BE49-F238E27FC236}">
                <a16:creationId xmlns:a16="http://schemas.microsoft.com/office/drawing/2014/main" id="{199F7711-519B-F402-4CDF-9F5F7F251196}"/>
              </a:ext>
            </a:extLst>
          </p:cNvPr>
          <p:cNvGraphicFramePr>
            <a:graphicFrameLocks noGrp="1"/>
          </p:cNvGraphicFramePr>
          <p:nvPr>
            <p:ph idx="1"/>
            <p:extLst>
              <p:ext uri="{D42A27DB-BD31-4B8C-83A1-F6EECF244321}">
                <p14:modId xmlns:p14="http://schemas.microsoft.com/office/powerpoint/2010/main" val="496766915"/>
              </p:ext>
            </p:extLst>
          </p:nvPr>
        </p:nvGraphicFramePr>
        <p:xfrm>
          <a:off x="4719197" y="697496"/>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14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483B9C0-2E39-451F-99FD-77A46E8896C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HNS evaluation</a:t>
            </a:r>
          </a:p>
        </p:txBody>
      </p:sp>
      <p:sp>
        <p:nvSpPr>
          <p:cNvPr id="3" name="Content Placeholder 2">
            <a:extLst>
              <a:ext uri="{FF2B5EF4-FFF2-40B4-BE49-F238E27FC236}">
                <a16:creationId xmlns:a16="http://schemas.microsoft.com/office/drawing/2014/main" id="{268488C2-5FB3-4164-B28F-CD05655BF0E6}"/>
              </a:ext>
            </a:extLst>
          </p:cNvPr>
          <p:cNvSpPr>
            <a:spLocks noGrp="1"/>
          </p:cNvSpPr>
          <p:nvPr>
            <p:ph idx="1"/>
          </p:nvPr>
        </p:nvSpPr>
        <p:spPr>
          <a:xfrm>
            <a:off x="1367624" y="2490436"/>
            <a:ext cx="9708995" cy="3567173"/>
          </a:xfrm>
        </p:spPr>
        <p:txBody>
          <a:bodyPr anchor="ctr">
            <a:normAutofit/>
          </a:bodyPr>
          <a:lstStyle/>
          <a:p>
            <a:r>
              <a:rPr lang="en-US" sz="1700">
                <a:effectLst/>
                <a:latin typeface="Calibri Light" panose="020F0302020204030204" pitchFamily="34" charset="0"/>
                <a:ea typeface="Times New Roman" panose="02020603050405020304" pitchFamily="18" charset="0"/>
                <a:cs typeface="Times New Roman" panose="02020603050405020304" pitchFamily="18" charset="0"/>
              </a:rPr>
              <a:t>HNS evaluated on 1/21/22 with limited exam with scope due to NGT presence and secretions with ineffective cough and swallow with recommendation to repeat scope when patient is better able to participate. Additionally, consideration for PEG tube as removal of NGT would improve speech and swallow therapy. </a:t>
            </a:r>
          </a:p>
          <a:p>
            <a:pPr marL="0" indent="0">
              <a:buNone/>
            </a:pPr>
            <a:endParaRPr lang="en-US" sz="17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700">
                <a:effectLst/>
                <a:latin typeface="Calibri Light" panose="020F0302020204030204" pitchFamily="34" charset="0"/>
                <a:ea typeface="Times New Roman" panose="02020603050405020304" pitchFamily="18" charset="0"/>
                <a:cs typeface="Times New Roman" panose="02020603050405020304" pitchFamily="18" charset="0"/>
              </a:rPr>
              <a:t>1/22, ST discussed the case with HNS with a plan to continue NPO and ST to follow up the following week with instrumental swallow evaluation. </a:t>
            </a:r>
          </a:p>
          <a:p>
            <a:pPr marL="0" indent="0">
              <a:buNone/>
            </a:pPr>
            <a:r>
              <a:rPr lang="en-US" sz="1700">
                <a:effectLst/>
                <a:latin typeface="Calibri Light" panose="020F0302020204030204" pitchFamily="34" charset="0"/>
                <a:ea typeface="Times New Roman" panose="02020603050405020304" pitchFamily="18" charset="0"/>
                <a:cs typeface="Times New Roman" panose="02020603050405020304" pitchFamily="18" charset="0"/>
              </a:rPr>
              <a:t> </a:t>
            </a:r>
          </a:p>
          <a:p>
            <a:r>
              <a:rPr lang="en-US" sz="1700">
                <a:effectLst/>
                <a:latin typeface="Calibri Light" panose="020F0302020204030204" pitchFamily="34" charset="0"/>
                <a:ea typeface="Times New Roman" panose="02020603050405020304" pitchFamily="18" charset="0"/>
                <a:cs typeface="Times New Roman" panose="02020603050405020304" pitchFamily="18" charset="0"/>
              </a:rPr>
              <a:t>On 1/24, ENT reevaluated with scope w/findings of improved visualization of larynx and pooling of secretions in piriformis and poor clearance with swallow or cough. </a:t>
            </a:r>
          </a:p>
          <a:p>
            <a:pPr lvl="1"/>
            <a:r>
              <a:rPr lang="en-US" sz="1300">
                <a:effectLst/>
                <a:latin typeface="Calibri Light" panose="020F0302020204030204" pitchFamily="34" charset="0"/>
                <a:ea typeface="Times New Roman" panose="02020603050405020304" pitchFamily="18" charset="0"/>
                <a:cs typeface="Times New Roman" panose="02020603050405020304" pitchFamily="18" charset="0"/>
              </a:rPr>
              <a:t>ENT assessment: improved hoarseness and ongoing dysphagia with recommendation to continue to work with ST as patient may be able to better participate with FEES evaluation. </a:t>
            </a:r>
          </a:p>
          <a:p>
            <a:endParaRPr lang="en-US" sz="1700"/>
          </a:p>
        </p:txBody>
      </p:sp>
    </p:spTree>
    <p:extLst>
      <p:ext uri="{BB962C8B-B14F-4D97-AF65-F5344CB8AC3E}">
        <p14:creationId xmlns:p14="http://schemas.microsoft.com/office/powerpoint/2010/main" val="266078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CF5AD-480F-4274-9708-ACF78D5F8F5D}"/>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Hospital Course (1/24/22)</a:t>
            </a:r>
          </a:p>
        </p:txBody>
      </p:sp>
      <p:graphicFrame>
        <p:nvGraphicFramePr>
          <p:cNvPr id="18" name="Content Placeholder 2">
            <a:extLst>
              <a:ext uri="{FF2B5EF4-FFF2-40B4-BE49-F238E27FC236}">
                <a16:creationId xmlns:a16="http://schemas.microsoft.com/office/drawing/2014/main" id="{82F1C358-86CB-2EBF-8F68-67A3165CE7E8}"/>
              </a:ext>
            </a:extLst>
          </p:cNvPr>
          <p:cNvGraphicFramePr>
            <a:graphicFrameLocks noGrp="1"/>
          </p:cNvGraphicFramePr>
          <p:nvPr>
            <p:ph idx="1"/>
            <p:extLst>
              <p:ext uri="{D42A27DB-BD31-4B8C-83A1-F6EECF244321}">
                <p14:modId xmlns:p14="http://schemas.microsoft.com/office/powerpoint/2010/main" val="234593769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299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9E8E7A9-9932-4EFE-B9E2-E0AB4D62B26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CXR findings</a:t>
            </a:r>
          </a:p>
        </p:txBody>
      </p:sp>
      <p:sp>
        <p:nvSpPr>
          <p:cNvPr id="3" name="Content Placeholder 2">
            <a:extLst>
              <a:ext uri="{FF2B5EF4-FFF2-40B4-BE49-F238E27FC236}">
                <a16:creationId xmlns:a16="http://schemas.microsoft.com/office/drawing/2014/main" id="{A444D897-C3E9-4455-AAB7-C018C2F15F3D}"/>
              </a:ext>
            </a:extLst>
          </p:cNvPr>
          <p:cNvSpPr>
            <a:spLocks noGrp="1"/>
          </p:cNvSpPr>
          <p:nvPr>
            <p:ph idx="1"/>
          </p:nvPr>
        </p:nvSpPr>
        <p:spPr>
          <a:xfrm>
            <a:off x="1367624" y="2490436"/>
            <a:ext cx="9708995" cy="3567173"/>
          </a:xfrm>
        </p:spPr>
        <p:txBody>
          <a:bodyPr anchor="ctr">
            <a:normAutofit/>
          </a:bodyPr>
          <a:lstStyle/>
          <a:p>
            <a:r>
              <a:rPr lang="en-US" sz="2800">
                <a:solidFill>
                  <a:srgbClr val="FFFFFF"/>
                </a:solidFill>
              </a:rPr>
              <a:t>1/24/22 6:30pm: </a:t>
            </a:r>
            <a:r>
              <a:rPr lang="en-US" b="0" i="0" u="none" strike="noStrike" baseline="0">
                <a:latin typeface="inherit"/>
              </a:rPr>
              <a:t>Bilateral perihilar/basilar airspace opacities. </a:t>
            </a:r>
            <a:r>
              <a:rPr lang="en-US" b="0" i="0" u="none" strike="noStrike" baseline="0" err="1">
                <a:latin typeface="inherit"/>
              </a:rPr>
              <a:t>Pulm</a:t>
            </a:r>
            <a:r>
              <a:rPr lang="en-US" b="0" i="0" u="none" strike="noStrike" baseline="0">
                <a:latin typeface="inherit"/>
              </a:rPr>
              <a:t> edema vs infection.</a:t>
            </a:r>
            <a:endParaRPr lang="en-US">
              <a:latin typeface="inherit"/>
            </a:endParaRPr>
          </a:p>
        </p:txBody>
      </p:sp>
    </p:spTree>
    <p:extLst>
      <p:ext uri="{BB962C8B-B14F-4D97-AF65-F5344CB8AC3E}">
        <p14:creationId xmlns:p14="http://schemas.microsoft.com/office/powerpoint/2010/main" val="2065937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F11DE9A-F1BC-44B5-B3DA-2BFFB737A1D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Provider comments</a:t>
            </a:r>
          </a:p>
        </p:txBody>
      </p:sp>
      <p:sp>
        <p:nvSpPr>
          <p:cNvPr id="3" name="Content Placeholder 2">
            <a:extLst>
              <a:ext uri="{FF2B5EF4-FFF2-40B4-BE49-F238E27FC236}">
                <a16:creationId xmlns:a16="http://schemas.microsoft.com/office/drawing/2014/main" id="{FD4426D4-46EF-40E7-92D6-A0F5EF61FDF3}"/>
              </a:ext>
            </a:extLst>
          </p:cNvPr>
          <p:cNvSpPr>
            <a:spLocks noGrp="1"/>
          </p:cNvSpPr>
          <p:nvPr>
            <p:ph idx="1"/>
          </p:nvPr>
        </p:nvSpPr>
        <p:spPr>
          <a:xfrm>
            <a:off x="1316765" y="2530818"/>
            <a:ext cx="9708995" cy="3880439"/>
          </a:xfrm>
        </p:spPr>
        <p:txBody>
          <a:bodyPr anchor="ctr">
            <a:normAutofit fontScale="92500"/>
          </a:bodyPr>
          <a:lstStyle/>
          <a:p>
            <a:r>
              <a:rPr lang="en-US" sz="2400"/>
              <a:t>Patient was last seen on 1/22/22 by ST with no follow up documented. </a:t>
            </a:r>
          </a:p>
          <a:p>
            <a:r>
              <a:rPr lang="en-US" sz="2400"/>
              <a:t>HNS recommended oral hygiene but nothing around continued NPO.</a:t>
            </a:r>
          </a:p>
          <a:p>
            <a:r>
              <a:rPr lang="en-US" sz="2400"/>
              <a:t>On 1/24, the patient was alert and oriented, wanting to eat/drink. Provider spoke with ST and they were not sure that they would be able to the see the patient that day due to staffing issues.</a:t>
            </a:r>
          </a:p>
          <a:p>
            <a:r>
              <a:rPr lang="en-US" sz="2400"/>
              <a:t>In order to go along with the patient’s wishes to eat/drink, a bedside RN swallow screen was ordered, and patient passed. Patient was duly tolerating diet.</a:t>
            </a:r>
          </a:p>
          <a:p>
            <a:r>
              <a:rPr lang="en-US" sz="2400"/>
              <a:t>Unclear if patient aspirated on food or his own secretions. </a:t>
            </a:r>
          </a:p>
          <a:p>
            <a:r>
              <a:rPr lang="en-US" sz="2400"/>
              <a:t>Patient had severe ischemic cardiomyopathy with decompensated heart failure and poor prognosis, which could have led to demise.</a:t>
            </a:r>
          </a:p>
          <a:p>
            <a:endParaRPr lang="en-US" sz="2400"/>
          </a:p>
        </p:txBody>
      </p:sp>
    </p:spTree>
    <p:extLst>
      <p:ext uri="{BB962C8B-B14F-4D97-AF65-F5344CB8AC3E}">
        <p14:creationId xmlns:p14="http://schemas.microsoft.com/office/powerpoint/2010/main" val="831347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A7944A5-2067-4643-B3C3-558A4658263F}"/>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Tee-up Questions</a:t>
            </a:r>
          </a:p>
        </p:txBody>
      </p:sp>
      <p:sp>
        <p:nvSpPr>
          <p:cNvPr id="3" name="Content Placeholder 2">
            <a:extLst>
              <a:ext uri="{FF2B5EF4-FFF2-40B4-BE49-F238E27FC236}">
                <a16:creationId xmlns:a16="http://schemas.microsoft.com/office/drawing/2014/main" id="{6647FE94-07D7-448B-BF95-3F5E8158E69C}"/>
              </a:ext>
            </a:extLst>
          </p:cNvPr>
          <p:cNvSpPr>
            <a:spLocks noGrp="1"/>
          </p:cNvSpPr>
          <p:nvPr>
            <p:ph idx="1"/>
          </p:nvPr>
        </p:nvSpPr>
        <p:spPr>
          <a:xfrm>
            <a:off x="1367624" y="2490436"/>
            <a:ext cx="9708995" cy="3567173"/>
          </a:xfrm>
        </p:spPr>
        <p:txBody>
          <a:bodyPr anchor="ctr">
            <a:normAutofit/>
          </a:bodyPr>
          <a:lstStyle/>
          <a:p>
            <a:r>
              <a:rPr lang="en-US" sz="2400">
                <a:effectLst/>
                <a:latin typeface="Calibri Light" panose="020F0302020204030204" pitchFamily="34" charset="0"/>
                <a:ea typeface="Times New Roman" panose="02020603050405020304" pitchFamily="18" charset="0"/>
                <a:cs typeface="Times New Roman" panose="02020603050405020304" pitchFamily="18" charset="0"/>
              </a:rPr>
              <a:t>Was the patient an appropriate candidate for a bedside swallow screen on 1/24/22? </a:t>
            </a:r>
          </a:p>
          <a:p>
            <a:pPr marL="0" indent="0">
              <a:buNone/>
            </a:pPr>
            <a:endParaRPr lang="en-US" sz="24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2400">
                <a:effectLst/>
                <a:latin typeface="Calibri Light" panose="020F0302020204030204" pitchFamily="34" charset="0"/>
                <a:ea typeface="Times New Roman" panose="02020603050405020304" pitchFamily="18" charset="0"/>
              </a:rPr>
              <a:t>Were orders for oral feeding appropriate on 1/24/22 following the completion of the bedside swallow screen? Please comment on whether adequate consideration was given for the risk of aspiration</a:t>
            </a:r>
            <a:r>
              <a:rPr lang="en-US" sz="2400">
                <a:latin typeface="Calibri Light" panose="020F0302020204030204" pitchFamily="34" charset="0"/>
                <a:ea typeface="Times New Roman" panose="02020603050405020304" pitchFamily="18" charset="0"/>
                <a:cs typeface="Times New Roman" panose="02020603050405020304" pitchFamily="18" charset="0"/>
              </a:rPr>
              <a:t>.</a:t>
            </a:r>
            <a:endParaRPr lang="en-US" sz="2400"/>
          </a:p>
        </p:txBody>
      </p:sp>
    </p:spTree>
    <p:extLst>
      <p:ext uri="{BB962C8B-B14F-4D97-AF65-F5344CB8AC3E}">
        <p14:creationId xmlns:p14="http://schemas.microsoft.com/office/powerpoint/2010/main" val="2178755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0A86-DD9B-4A45-A9A8-6B3C3EF6011D}"/>
              </a:ext>
            </a:extLst>
          </p:cNvPr>
          <p:cNvSpPr>
            <a:spLocks noGrp="1"/>
          </p:cNvSpPr>
          <p:nvPr>
            <p:ph type="title"/>
          </p:nvPr>
        </p:nvSpPr>
        <p:spPr/>
        <p:txBody>
          <a:bodyPr/>
          <a:lstStyle/>
          <a:p>
            <a:r>
              <a:rPr lang="en-US"/>
              <a:t>Scoring </a:t>
            </a:r>
          </a:p>
        </p:txBody>
      </p:sp>
      <p:pic>
        <p:nvPicPr>
          <p:cNvPr id="1026" name="Picture 2" descr="QRCode for QA case scoring 6/27/22">
            <a:extLst>
              <a:ext uri="{FF2B5EF4-FFF2-40B4-BE49-F238E27FC236}">
                <a16:creationId xmlns:a16="http://schemas.microsoft.com/office/drawing/2014/main" id="{900B1545-7BE6-4ECC-A78D-D3E4737CDF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5261" y="1867099"/>
            <a:ext cx="2564445" cy="2564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93FECE-A02D-405E-BD22-22324FAFA615}"/>
              </a:ext>
            </a:extLst>
          </p:cNvPr>
          <p:cNvSpPr txBox="1"/>
          <p:nvPr/>
        </p:nvSpPr>
        <p:spPr>
          <a:xfrm>
            <a:off x="2539740" y="4712817"/>
            <a:ext cx="8030387" cy="430887"/>
          </a:xfrm>
          <a:prstGeom prst="rect">
            <a:avLst/>
          </a:prstGeom>
          <a:noFill/>
        </p:spPr>
        <p:txBody>
          <a:bodyPr wrap="square">
            <a:spAutoFit/>
          </a:bodyPr>
          <a:lstStyle/>
          <a:p>
            <a:r>
              <a:rPr lang="en-US" sz="1100" dirty="0"/>
              <a:t>https://forms.office.com/Pages/ResponsePage.aspx?id=xHuKPzfjpUeg_A1RLA4F8fokYr5P9EBNr4R-wCIog9VUMEVEQUdVOFY1UEsyMEJMVE1aSzhTR0xSOS4u</a:t>
            </a:r>
          </a:p>
        </p:txBody>
      </p:sp>
    </p:spTree>
    <p:extLst>
      <p:ext uri="{BB962C8B-B14F-4D97-AF65-F5344CB8AC3E}">
        <p14:creationId xmlns:p14="http://schemas.microsoft.com/office/powerpoint/2010/main" val="34921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78A0EC1F-FF0E-4EE2-865A-55DC98C12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5DE3D8-11F8-AA5F-F532-A1B57B437F88}"/>
              </a:ext>
            </a:extLst>
          </p:cNvPr>
          <p:cNvSpPr>
            <a:spLocks noGrp="1"/>
          </p:cNvSpPr>
          <p:nvPr>
            <p:ph type="title"/>
          </p:nvPr>
        </p:nvSpPr>
        <p:spPr>
          <a:xfrm>
            <a:off x="4903189" y="1875527"/>
            <a:ext cx="6559859" cy="1089347"/>
          </a:xfrm>
        </p:spPr>
        <p:txBody>
          <a:bodyPr vert="horz" lIns="91440" tIns="45720" rIns="91440" bIns="45720" rtlCol="0" anchor="b">
            <a:normAutofit fontScale="90000"/>
          </a:bodyPr>
          <a:lstStyle/>
          <a:p>
            <a:r>
              <a:rPr lang="en-US" sz="4800"/>
              <a:t>New </a:t>
            </a:r>
            <a:r>
              <a:rPr lang="en-US" sz="4800" err="1"/>
              <a:t>hbs</a:t>
            </a:r>
            <a:r>
              <a:rPr lang="en-US" sz="4800"/>
              <a:t> physician </a:t>
            </a:r>
            <a:br>
              <a:rPr lang="en-US"/>
            </a:br>
            <a:r>
              <a:rPr lang="en-US" sz="4800"/>
              <a:t>ritU </a:t>
            </a:r>
            <a:r>
              <a:rPr lang="en-US" sz="4800" err="1"/>
              <a:t>bhatnagar</a:t>
            </a:r>
            <a:r>
              <a:rPr lang="en-US" sz="4800"/>
              <a:t>, md</a:t>
            </a:r>
          </a:p>
        </p:txBody>
      </p:sp>
      <p:sp>
        <p:nvSpPr>
          <p:cNvPr id="20" name="Snip Diagonal Corner Rectangle 6">
            <a:extLst>
              <a:ext uri="{FF2B5EF4-FFF2-40B4-BE49-F238E27FC236}">
                <a16:creationId xmlns:a16="http://schemas.microsoft.com/office/drawing/2014/main" id="{38C12AF1-A2FD-4566-8805-62E893A2B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up of a person smiling&#10;&#10;Description automatically generated">
            <a:extLst>
              <a:ext uri="{FF2B5EF4-FFF2-40B4-BE49-F238E27FC236}">
                <a16:creationId xmlns:a16="http://schemas.microsoft.com/office/drawing/2014/main" id="{1F5E5D92-A538-96E4-C45F-DBFF3157C211}"/>
              </a:ext>
            </a:extLst>
          </p:cNvPr>
          <p:cNvPicPr>
            <a:picLocks noChangeAspect="1"/>
          </p:cNvPicPr>
          <p:nvPr/>
        </p:nvPicPr>
        <p:blipFill rotWithShape="1">
          <a:blip r:embed="rId2"/>
          <a:srcRect l="3696" r="6514"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grpSp>
        <p:nvGrpSpPr>
          <p:cNvPr id="22" name="Group 21">
            <a:extLst>
              <a:ext uri="{FF2B5EF4-FFF2-40B4-BE49-F238E27FC236}">
                <a16:creationId xmlns:a16="http://schemas.microsoft.com/office/drawing/2014/main" id="{4C56DB1B-53C1-4D8D-B05C-150B39F14A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96BBECE7-2757-4B2E-81ED-560B2AE641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FA92A60-1E5B-4304-9EE1-9D6FDD5209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19F77D2-35D7-471C-B16D-615DD810D9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BE463D3-CDC8-4C94-AB8B-7A18DDE2AF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9F15BA-4893-4128-BF42-BE327C5DD7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18026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83B99F-D079-4C63-9C3A-08043E2512A8}"/>
              </a:ext>
            </a:extLst>
          </p:cNvPr>
          <p:cNvSpPr>
            <a:spLocks noGrp="1"/>
          </p:cNvSpPr>
          <p:nvPr>
            <p:ph type="subTitle" idx="1"/>
          </p:nvPr>
        </p:nvSpPr>
        <p:spPr>
          <a:xfrm>
            <a:off x="2245453" y="279998"/>
            <a:ext cx="7536110" cy="667958"/>
          </a:xfrm>
        </p:spPr>
        <p:txBody>
          <a:bodyPr/>
          <a:lstStyle/>
          <a:p>
            <a:r>
              <a:rPr lang="en-US"/>
              <a:t>Echocardiogram Utilization </a:t>
            </a:r>
          </a:p>
          <a:p>
            <a:endParaRPr lang="en-US"/>
          </a:p>
        </p:txBody>
      </p:sp>
      <p:pic>
        <p:nvPicPr>
          <p:cNvPr id="1026" name="Picture 2">
            <a:extLst>
              <a:ext uri="{FF2B5EF4-FFF2-40B4-BE49-F238E27FC236}">
                <a16:creationId xmlns:a16="http://schemas.microsoft.com/office/drawing/2014/main" id="{E1B3B8DA-DCCF-42ED-B83C-A75065431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44" y="771794"/>
            <a:ext cx="5848077" cy="4075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6AC605-F3AE-47C5-8478-9CE7084734FA}"/>
              </a:ext>
            </a:extLst>
          </p:cNvPr>
          <p:cNvSpPr txBox="1"/>
          <p:nvPr/>
        </p:nvSpPr>
        <p:spPr>
          <a:xfrm>
            <a:off x="590044" y="4986714"/>
            <a:ext cx="5197151" cy="1323439"/>
          </a:xfrm>
          <a:prstGeom prst="rect">
            <a:avLst/>
          </a:prstGeom>
          <a:noFill/>
        </p:spPr>
        <p:txBody>
          <a:bodyPr wrap="square" rtlCol="0">
            <a:spAutoFit/>
          </a:bodyPr>
          <a:lstStyle/>
          <a:p>
            <a:r>
              <a:rPr lang="en-US" sz="1600"/>
              <a:t>Added: </a:t>
            </a:r>
          </a:p>
          <a:p>
            <a:pPr marL="342900" indent="-342900">
              <a:buAutoNum type="arabicPeriod"/>
            </a:pPr>
            <a:r>
              <a:rPr lang="en-US" sz="1600"/>
              <a:t>Pericardial Effusion (suspected new effusion or suspected effusion with hemodynamic changes)</a:t>
            </a:r>
          </a:p>
          <a:p>
            <a:pPr marL="342900" indent="-342900">
              <a:buAutoNum type="arabicPeriod"/>
            </a:pPr>
            <a:r>
              <a:rPr lang="en-US" sz="1600"/>
              <a:t>Acute PE (only if hemodynamic changes or if thrombolytics being considered)</a:t>
            </a:r>
          </a:p>
        </p:txBody>
      </p:sp>
      <p:sp>
        <p:nvSpPr>
          <p:cNvPr id="5" name="TextBox 4">
            <a:extLst>
              <a:ext uri="{FF2B5EF4-FFF2-40B4-BE49-F238E27FC236}">
                <a16:creationId xmlns:a16="http://schemas.microsoft.com/office/drawing/2014/main" id="{A0C692D8-42D5-416C-9304-5424E7023946}"/>
              </a:ext>
            </a:extLst>
          </p:cNvPr>
          <p:cNvSpPr txBox="1"/>
          <p:nvPr/>
        </p:nvSpPr>
        <p:spPr>
          <a:xfrm>
            <a:off x="7309312" y="723765"/>
            <a:ext cx="3620277" cy="4524315"/>
          </a:xfrm>
          <a:prstGeom prst="rect">
            <a:avLst/>
          </a:prstGeom>
          <a:noFill/>
        </p:spPr>
        <p:txBody>
          <a:bodyPr wrap="square" rtlCol="0">
            <a:spAutoFit/>
          </a:bodyPr>
          <a:lstStyle/>
          <a:p>
            <a:endParaRPr lang="en-US" dirty="0"/>
          </a:p>
          <a:p>
            <a:r>
              <a:rPr lang="en-US" dirty="0"/>
              <a:t>TTE Ordered </a:t>
            </a:r>
          </a:p>
          <a:p>
            <a:endParaRPr lang="en-US" dirty="0"/>
          </a:p>
          <a:p>
            <a:endParaRPr lang="en-US" dirty="0"/>
          </a:p>
          <a:p>
            <a:endParaRPr lang="en-US" dirty="0"/>
          </a:p>
          <a:p>
            <a:r>
              <a:rPr lang="en-US" dirty="0"/>
              <a:t>Cardiologist triages; priority based on acuity and discharge plans</a:t>
            </a:r>
          </a:p>
          <a:p>
            <a:r>
              <a:rPr lang="en-US" dirty="0"/>
              <a:t>(SLN: ~7 TTE/day)</a:t>
            </a:r>
          </a:p>
          <a:p>
            <a:endParaRPr lang="en-US" dirty="0"/>
          </a:p>
          <a:p>
            <a:endParaRPr lang="en-US" dirty="0"/>
          </a:p>
          <a:p>
            <a:endParaRPr lang="en-US" dirty="0"/>
          </a:p>
          <a:p>
            <a:r>
              <a:rPr lang="en-US" dirty="0"/>
              <a:t>Cardiologist may call HBS for those TTEs deemed not indicated, discuss if appropriate </a:t>
            </a:r>
          </a:p>
          <a:p>
            <a:endParaRPr lang="en-US" dirty="0"/>
          </a:p>
          <a:p>
            <a:endParaRPr lang="en-US" dirty="0"/>
          </a:p>
        </p:txBody>
      </p:sp>
      <p:sp>
        <p:nvSpPr>
          <p:cNvPr id="6" name="Arrow: Down 5">
            <a:extLst>
              <a:ext uri="{FF2B5EF4-FFF2-40B4-BE49-F238E27FC236}">
                <a16:creationId xmlns:a16="http://schemas.microsoft.com/office/drawing/2014/main" id="{49066AF6-22EB-409A-81D8-766641BD30A5}"/>
              </a:ext>
            </a:extLst>
          </p:cNvPr>
          <p:cNvSpPr/>
          <p:nvPr/>
        </p:nvSpPr>
        <p:spPr>
          <a:xfrm>
            <a:off x="7679257" y="1622378"/>
            <a:ext cx="246191" cy="352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235A1A0-36A5-4FE3-BC0F-78C8D685390A}"/>
              </a:ext>
            </a:extLst>
          </p:cNvPr>
          <p:cNvSpPr/>
          <p:nvPr/>
        </p:nvSpPr>
        <p:spPr>
          <a:xfrm>
            <a:off x="7679256" y="3401421"/>
            <a:ext cx="246191" cy="352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DF21C7C-B290-4406-B3B0-F403BB6FB419}"/>
              </a:ext>
            </a:extLst>
          </p:cNvPr>
          <p:cNvSpPr txBox="1"/>
          <p:nvPr/>
        </p:nvSpPr>
        <p:spPr>
          <a:xfrm>
            <a:off x="6013508" y="4895053"/>
            <a:ext cx="5848077" cy="184665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b="1" i="1" u="sng" dirty="0"/>
              <a:t>Meeting Minutes: </a:t>
            </a:r>
          </a:p>
          <a:p>
            <a:pPr marL="285750" indent="-285750">
              <a:buFont typeface="Arial" panose="020B0604020202020204" pitchFamily="34" charset="0"/>
              <a:buChar char="•"/>
            </a:pPr>
            <a:r>
              <a:rPr lang="en-US" sz="1200" dirty="0"/>
              <a:t>Cardiologists have noticed improvement in appropriate ordering of TTE</a:t>
            </a:r>
          </a:p>
          <a:p>
            <a:pPr marL="285750" indent="-285750">
              <a:buFont typeface="Arial" panose="020B0604020202020204" pitchFamily="34" charset="0"/>
              <a:buChar char="•"/>
            </a:pPr>
            <a:r>
              <a:rPr lang="en-US" sz="1200" dirty="0"/>
              <a:t>Select the indication(s) listed under each diagnosis</a:t>
            </a:r>
          </a:p>
          <a:p>
            <a:pPr marL="285750" indent="-285750">
              <a:buFont typeface="Arial" panose="020B0604020202020204" pitchFamily="34" charset="0"/>
              <a:buChar char="•"/>
            </a:pPr>
            <a:r>
              <a:rPr lang="en-US" sz="1200" dirty="0"/>
              <a:t>Added indications</a:t>
            </a:r>
          </a:p>
          <a:p>
            <a:r>
              <a:rPr lang="en-US" sz="1200" dirty="0"/>
              <a:t>	- Pericardial effusion (suspected new effusion or suspected effusion with hemodynamic changes)</a:t>
            </a:r>
          </a:p>
          <a:p>
            <a:r>
              <a:rPr lang="en-US" sz="1200" dirty="0"/>
              <a:t>	- Acute PE (only if hemodynamic changes or if thrombolytics being considered)</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657404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p view of wood desk with the plant, white keyboard, coffee in a white mug, notebook, and pen">
            <a:extLst>
              <a:ext uri="{FF2B5EF4-FFF2-40B4-BE49-F238E27FC236}">
                <a16:creationId xmlns:a16="http://schemas.microsoft.com/office/drawing/2014/main" id="{37D9079A-E06C-E565-2627-4CEEC2957CC8}"/>
              </a:ext>
            </a:extLst>
          </p:cNvPr>
          <p:cNvPicPr>
            <a:picLocks noChangeAspect="1"/>
          </p:cNvPicPr>
          <p:nvPr/>
        </p:nvPicPr>
        <p:blipFill rotWithShape="1">
          <a:blip r:embed="rId2"/>
          <a:srcRect t="4525" b="12450"/>
          <a:stretch/>
        </p:blipFill>
        <p:spPr>
          <a:xfrm>
            <a:off x="20" y="10"/>
            <a:ext cx="12191980" cy="6857988"/>
          </a:xfrm>
          <a:prstGeom prst="rect">
            <a:avLst/>
          </a:prstGeom>
        </p:spPr>
      </p:pic>
      <p:sp>
        <p:nvSpPr>
          <p:cNvPr id="11" name="Rectangle 10">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AB4F50-8336-44D6-890A-58E6EA0A917F}"/>
              </a:ext>
            </a:extLst>
          </p:cNvPr>
          <p:cNvSpPr>
            <a:spLocks noGrp="1"/>
          </p:cNvSpPr>
          <p:nvPr>
            <p:ph type="ctrTitle"/>
          </p:nvPr>
        </p:nvSpPr>
        <p:spPr>
          <a:xfrm>
            <a:off x="837126" y="1419226"/>
            <a:ext cx="4320227" cy="436208"/>
          </a:xfrm>
        </p:spPr>
        <p:txBody>
          <a:bodyPr>
            <a:normAutofit/>
          </a:bodyPr>
          <a:lstStyle/>
          <a:p>
            <a:r>
              <a:rPr lang="en-US" sz="2400" dirty="0">
                <a:solidFill>
                  <a:srgbClr val="FFFFFF"/>
                </a:solidFill>
              </a:rPr>
              <a:t>HBS dept Meeting Update</a:t>
            </a:r>
          </a:p>
        </p:txBody>
      </p:sp>
      <p:sp>
        <p:nvSpPr>
          <p:cNvPr id="3" name="Subtitle 2">
            <a:extLst>
              <a:ext uri="{FF2B5EF4-FFF2-40B4-BE49-F238E27FC236}">
                <a16:creationId xmlns:a16="http://schemas.microsoft.com/office/drawing/2014/main" id="{5741D4BD-3084-42BC-93FD-C40F35B092D3}"/>
              </a:ext>
            </a:extLst>
          </p:cNvPr>
          <p:cNvSpPr>
            <a:spLocks noGrp="1"/>
          </p:cNvSpPr>
          <p:nvPr>
            <p:ph type="subTitle" idx="1"/>
          </p:nvPr>
        </p:nvSpPr>
        <p:spPr>
          <a:xfrm>
            <a:off x="859401" y="1855434"/>
            <a:ext cx="4320228" cy="339050"/>
          </a:xfrm>
        </p:spPr>
        <p:txBody>
          <a:bodyPr>
            <a:normAutofit/>
          </a:bodyPr>
          <a:lstStyle/>
          <a:p>
            <a:r>
              <a:rPr lang="en-US" sz="1200" b="1" dirty="0">
                <a:solidFill>
                  <a:srgbClr val="FFFFFF">
                    <a:alpha val="75000"/>
                  </a:srgbClr>
                </a:solidFill>
              </a:rPr>
              <a:t>June 27</a:t>
            </a:r>
            <a:r>
              <a:rPr lang="en-US" sz="1200" b="1" baseline="30000" dirty="0">
                <a:solidFill>
                  <a:srgbClr val="FFFFFF">
                    <a:alpha val="75000"/>
                  </a:srgbClr>
                </a:solidFill>
              </a:rPr>
              <a:t>th</a:t>
            </a:r>
            <a:r>
              <a:rPr lang="en-US" sz="1200" b="1" dirty="0">
                <a:solidFill>
                  <a:srgbClr val="FFFFFF">
                    <a:alpha val="75000"/>
                  </a:srgbClr>
                </a:solidFill>
              </a:rPr>
              <a:t>, 2022</a:t>
            </a:r>
          </a:p>
        </p:txBody>
      </p:sp>
      <p:sp>
        <p:nvSpPr>
          <p:cNvPr id="6" name="TextBox 5">
            <a:extLst>
              <a:ext uri="{FF2B5EF4-FFF2-40B4-BE49-F238E27FC236}">
                <a16:creationId xmlns:a16="http://schemas.microsoft.com/office/drawing/2014/main" id="{A42D15D8-0299-439D-B76A-D87BCC3B19FF}"/>
              </a:ext>
            </a:extLst>
          </p:cNvPr>
          <p:cNvSpPr txBox="1"/>
          <p:nvPr/>
        </p:nvSpPr>
        <p:spPr>
          <a:xfrm>
            <a:off x="837126" y="3089429"/>
            <a:ext cx="4098858" cy="369332"/>
          </a:xfrm>
          <a:prstGeom prst="rect">
            <a:avLst/>
          </a:prstGeom>
          <a:noFill/>
        </p:spPr>
        <p:txBody>
          <a:bodyPr wrap="square" rtlCol="0">
            <a:spAutoFit/>
          </a:bodyPr>
          <a:lstStyle/>
          <a:p>
            <a:r>
              <a:rPr lang="en-US" i="1" dirty="0"/>
              <a:t>(Meeting minutes on next slide)</a:t>
            </a:r>
          </a:p>
        </p:txBody>
      </p:sp>
    </p:spTree>
    <p:extLst>
      <p:ext uri="{BB962C8B-B14F-4D97-AF65-F5344CB8AC3E}">
        <p14:creationId xmlns:p14="http://schemas.microsoft.com/office/powerpoint/2010/main" val="4263187959"/>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A0C3-1A78-4E61-9B38-5CF188FD10F3}"/>
              </a:ext>
            </a:extLst>
          </p:cNvPr>
          <p:cNvSpPr>
            <a:spLocks noGrp="1"/>
          </p:cNvSpPr>
          <p:nvPr>
            <p:ph type="title"/>
          </p:nvPr>
        </p:nvSpPr>
        <p:spPr>
          <a:xfrm>
            <a:off x="581192" y="702156"/>
            <a:ext cx="11029616" cy="762660"/>
          </a:xfrm>
        </p:spPr>
        <p:txBody>
          <a:bodyPr/>
          <a:lstStyle/>
          <a:p>
            <a:r>
              <a:rPr lang="en-US" u="sng" dirty="0"/>
              <a:t>Meeting minutes</a:t>
            </a:r>
          </a:p>
        </p:txBody>
      </p:sp>
      <p:sp>
        <p:nvSpPr>
          <p:cNvPr id="4" name="TextBox 3">
            <a:extLst>
              <a:ext uri="{FF2B5EF4-FFF2-40B4-BE49-F238E27FC236}">
                <a16:creationId xmlns:a16="http://schemas.microsoft.com/office/drawing/2014/main" id="{EDF7FA19-8E97-479B-991F-549753124E89}"/>
              </a:ext>
            </a:extLst>
          </p:cNvPr>
          <p:cNvSpPr txBox="1"/>
          <p:nvPr/>
        </p:nvSpPr>
        <p:spPr>
          <a:xfrm>
            <a:off x="394761" y="1410355"/>
            <a:ext cx="3999686" cy="5447645"/>
          </a:xfrm>
          <a:prstGeom prst="rect">
            <a:avLst/>
          </a:prstGeom>
          <a:noFill/>
        </p:spPr>
        <p:txBody>
          <a:bodyPr wrap="square" rtlCol="0">
            <a:spAutoFit/>
          </a:bodyPr>
          <a:lstStyle/>
          <a:p>
            <a:r>
              <a:rPr lang="en-US" sz="1200" b="1" dirty="0"/>
              <a:t>Fremont 2S closure: 9/14/22 – 10/20/22</a:t>
            </a:r>
          </a:p>
          <a:p>
            <a:pPr marL="171450" indent="-171450">
              <a:buFont typeface="Arial" panose="020B0604020202020204" pitchFamily="34" charset="0"/>
              <a:buChar char="•"/>
            </a:pPr>
            <a:r>
              <a:rPr lang="en-US" sz="1200" dirty="0"/>
              <a:t>Impacts 22 beds</a:t>
            </a:r>
          </a:p>
          <a:p>
            <a:pPr marL="171450" indent="-171450">
              <a:buFont typeface="Arial" panose="020B0604020202020204" pitchFamily="34" charset="0"/>
              <a:buChar char="•"/>
            </a:pPr>
            <a:r>
              <a:rPr lang="en-US" sz="1200" dirty="0"/>
              <a:t>Pre-closure 9/1 – 9/13 </a:t>
            </a:r>
            <a:r>
              <a:rPr lang="en-US" sz="1200" dirty="0">
                <a:sym typeface="Wingdings" panose="05000000000000000000" pitchFamily="2" charset="2"/>
              </a:rPr>
              <a:t> moving pts to other units, SLN</a:t>
            </a:r>
          </a:p>
          <a:p>
            <a:pPr marL="171450" indent="-171450">
              <a:buFont typeface="Arial" panose="020B0604020202020204" pitchFamily="34" charset="0"/>
              <a:buChar char="•"/>
            </a:pPr>
            <a:r>
              <a:rPr lang="en-US" sz="1200" dirty="0">
                <a:sym typeface="Wingdings" panose="05000000000000000000" pitchFamily="2" charset="2"/>
              </a:rPr>
              <a:t>All team members will need to have clear communication with pts that they will be moved to another hospital due to bed shortages</a:t>
            </a:r>
          </a:p>
          <a:p>
            <a:pPr marL="171450" indent="-171450">
              <a:buFont typeface="Arial" panose="020B0604020202020204" pitchFamily="34" charset="0"/>
              <a:buChar char="•"/>
            </a:pPr>
            <a:r>
              <a:rPr lang="en-US" sz="1200" dirty="0">
                <a:sym typeface="Wingdings" panose="05000000000000000000" pitchFamily="2" charset="2"/>
              </a:rPr>
              <a:t>Close loop communication between Physicians, PCC and Transfer coordinator (PCC is NOT transfer coordinator)</a:t>
            </a:r>
          </a:p>
          <a:p>
            <a:pPr marL="171450" indent="-171450">
              <a:buFont typeface="Arial" panose="020B0604020202020204" pitchFamily="34" charset="0"/>
              <a:buChar char="•"/>
            </a:pPr>
            <a:r>
              <a:rPr lang="en-US" sz="1200" dirty="0">
                <a:sym typeface="Wingdings" panose="05000000000000000000" pitchFamily="2" charset="2"/>
              </a:rPr>
              <a:t>Drs. Shargh and Kaur will go over elements of documentation (transferring/accepting MDs) and any changes to role of accepting physician in SLN in our next dept meeting in Aug</a:t>
            </a:r>
          </a:p>
          <a:p>
            <a:pPr marL="171450" indent="-171450">
              <a:buFont typeface="Arial" panose="020B0604020202020204" pitchFamily="34" charset="0"/>
              <a:buChar char="•"/>
            </a:pPr>
            <a:r>
              <a:rPr lang="en-US" sz="1200" dirty="0">
                <a:sym typeface="Wingdings" panose="05000000000000000000" pitchFamily="2" charset="2"/>
              </a:rPr>
              <a:t>There will be no EPRP transfers during this time</a:t>
            </a:r>
          </a:p>
          <a:p>
            <a:pPr marL="171450" indent="-171450">
              <a:buFont typeface="Arial" panose="020B0604020202020204" pitchFamily="34" charset="0"/>
              <a:buChar char="•"/>
            </a:pPr>
            <a:r>
              <a:rPr lang="en-US" sz="1200" dirty="0">
                <a:sym typeface="Wingdings" panose="05000000000000000000" pitchFamily="2" charset="2"/>
              </a:rPr>
              <a:t>Concerns from the group:</a:t>
            </a:r>
          </a:p>
          <a:p>
            <a:r>
              <a:rPr lang="en-US" sz="1200" dirty="0">
                <a:sym typeface="Wingdings" panose="05000000000000000000" pitchFamily="2" charset="2"/>
              </a:rPr>
              <a:t>    - Upstaffing ancillary services in FRE</a:t>
            </a:r>
          </a:p>
          <a:p>
            <a:r>
              <a:rPr lang="en-US" sz="1200" dirty="0">
                <a:sym typeface="Wingdings" panose="05000000000000000000" pitchFamily="2" charset="2"/>
              </a:rPr>
              <a:t>    - Expediting inpatient MRIs</a:t>
            </a:r>
          </a:p>
          <a:p>
            <a:r>
              <a:rPr lang="en-US" sz="1200" dirty="0">
                <a:sym typeface="Wingdings" panose="05000000000000000000" pitchFamily="2" charset="2"/>
              </a:rPr>
              <a:t>    - ED becoming too full to provide appropriate treatment</a:t>
            </a:r>
          </a:p>
          <a:p>
            <a:r>
              <a:rPr lang="en-US" sz="1200" dirty="0">
                <a:sym typeface="Wingdings" panose="05000000000000000000" pitchFamily="2" charset="2"/>
              </a:rPr>
              <a:t>    - ED calling for consults prematurely without appropriate work up</a:t>
            </a:r>
          </a:p>
          <a:p>
            <a:r>
              <a:rPr lang="en-US" sz="1200" dirty="0">
                <a:sym typeface="Wingdings" panose="05000000000000000000" pitchFamily="2" charset="2"/>
              </a:rPr>
              <a:t>    - Since no beds in FRE and cannot house pts in ED, does this qualify for code purple for community ambulances?</a:t>
            </a:r>
          </a:p>
          <a:p>
            <a:endParaRPr lang="en-US" sz="1200" dirty="0">
              <a:sym typeface="Wingdings" panose="05000000000000000000" pitchFamily="2" charset="2"/>
            </a:endParaRPr>
          </a:p>
          <a:p>
            <a:r>
              <a:rPr lang="en-US" sz="1200" b="1" dirty="0">
                <a:sym typeface="Wingdings" panose="05000000000000000000" pitchFamily="2" charset="2"/>
              </a:rPr>
              <a:t>Subspecialty Update</a:t>
            </a:r>
          </a:p>
          <a:p>
            <a:pPr marL="171450" indent="-171450">
              <a:buFont typeface="Arial" panose="020B0604020202020204" pitchFamily="34" charset="0"/>
              <a:buChar char="•"/>
            </a:pPr>
            <a:r>
              <a:rPr lang="en-US" sz="1200" dirty="0">
                <a:sym typeface="Wingdings" panose="05000000000000000000" pitchFamily="2" charset="2"/>
              </a:rPr>
              <a:t>More to come for various departments</a:t>
            </a:r>
          </a:p>
          <a:p>
            <a:pPr marL="171450" indent="-171450">
              <a:buFont typeface="Arial" panose="020B0604020202020204" pitchFamily="34" charset="0"/>
              <a:buChar char="•"/>
            </a:pPr>
            <a:r>
              <a:rPr lang="en-US" sz="1200" dirty="0">
                <a:sym typeface="Wingdings" panose="05000000000000000000" pitchFamily="2" charset="2"/>
              </a:rPr>
              <a:t>7/19 (8:30 – 12:30pm) – Group Excellence Meeting</a:t>
            </a:r>
            <a:endParaRPr lang="en-US" sz="1200" dirty="0"/>
          </a:p>
        </p:txBody>
      </p:sp>
      <p:sp>
        <p:nvSpPr>
          <p:cNvPr id="5" name="TextBox 4">
            <a:extLst>
              <a:ext uri="{FF2B5EF4-FFF2-40B4-BE49-F238E27FC236}">
                <a16:creationId xmlns:a16="http://schemas.microsoft.com/office/drawing/2014/main" id="{75966086-63C9-4B03-B571-55F3A3C5C9E8}"/>
              </a:ext>
            </a:extLst>
          </p:cNvPr>
          <p:cNvSpPr txBox="1"/>
          <p:nvPr/>
        </p:nvSpPr>
        <p:spPr>
          <a:xfrm>
            <a:off x="4394447" y="1410355"/>
            <a:ext cx="3999686" cy="5262979"/>
          </a:xfrm>
          <a:prstGeom prst="rect">
            <a:avLst/>
          </a:prstGeom>
          <a:noFill/>
        </p:spPr>
        <p:txBody>
          <a:bodyPr wrap="square" rtlCol="0">
            <a:spAutoFit/>
          </a:bodyPr>
          <a:lstStyle/>
          <a:p>
            <a:r>
              <a:rPr lang="en-US" sz="1200" b="1" dirty="0"/>
              <a:t>Evaluation and management of suspected Gyn malignancy:</a:t>
            </a:r>
          </a:p>
          <a:p>
            <a:pPr marL="171450" indent="-171450">
              <a:buFont typeface="Arial" panose="020B0604020202020204" pitchFamily="34" charset="0"/>
              <a:buChar char="•"/>
            </a:pPr>
            <a:r>
              <a:rPr lang="en-US" sz="1200" dirty="0"/>
              <a:t>Transfer to Oak Gyn if immediate surgery is needed</a:t>
            </a:r>
          </a:p>
          <a:p>
            <a:pPr marL="171450" indent="-171450">
              <a:buFont typeface="Arial" panose="020B0604020202020204" pitchFamily="34" charset="0"/>
              <a:buChar char="•"/>
            </a:pPr>
            <a:r>
              <a:rPr lang="en-US" sz="1200" dirty="0"/>
              <a:t>Gyn/HBS determine if primary complaint is related to mass (bleeding, infected mass, pain, </a:t>
            </a:r>
            <a:r>
              <a:rPr lang="en-US" sz="1200" dirty="0" err="1"/>
              <a:t>etc</a:t>
            </a:r>
            <a:r>
              <a:rPr lang="en-US" sz="1200" dirty="0"/>
              <a:t>)</a:t>
            </a:r>
          </a:p>
          <a:p>
            <a:r>
              <a:rPr lang="en-US" sz="1200" dirty="0"/>
              <a:t>    - If yes, primary admission by local gyn and will consult HBS for co-management of medical problems</a:t>
            </a:r>
          </a:p>
          <a:p>
            <a:r>
              <a:rPr lang="en-US" sz="1200" dirty="0"/>
              <a:t>    - If no (mass is incidental finding), then HBS will admit and gyn can be consulted for follow up </a:t>
            </a:r>
            <a:r>
              <a:rPr lang="en-US" sz="1200" dirty="0" err="1"/>
              <a:t>recc</a:t>
            </a:r>
            <a:endParaRPr lang="en-US" sz="1200" dirty="0"/>
          </a:p>
          <a:p>
            <a:pPr marL="171450" indent="-171450">
              <a:buFont typeface="Arial" panose="020B0604020202020204" pitchFamily="34" charset="0"/>
              <a:buChar char="•"/>
            </a:pPr>
            <a:r>
              <a:rPr lang="en-US" sz="1200" dirty="0"/>
              <a:t>Questions/concerns:</a:t>
            </a:r>
          </a:p>
          <a:p>
            <a:r>
              <a:rPr lang="en-US" sz="1200" dirty="0"/>
              <a:t>    - Does it matter if this is new or known malignancy?</a:t>
            </a:r>
          </a:p>
          <a:p>
            <a:r>
              <a:rPr lang="en-US" sz="1200" dirty="0"/>
              <a:t>    - Gyn to be able to give input for imaging studies done without contrast</a:t>
            </a:r>
          </a:p>
          <a:p>
            <a:endParaRPr lang="en-US" sz="1200" dirty="0"/>
          </a:p>
          <a:p>
            <a:endParaRPr lang="en-US" sz="1200" dirty="0"/>
          </a:p>
          <a:p>
            <a:r>
              <a:rPr lang="en-US" sz="1200" b="1" dirty="0"/>
              <a:t>October Schedule:</a:t>
            </a:r>
          </a:p>
          <a:p>
            <a:pPr marL="171450" indent="-171450">
              <a:buFont typeface="Arial" panose="020B0604020202020204" pitchFamily="34" charset="0"/>
              <a:buChar char="•"/>
            </a:pPr>
            <a:r>
              <a:rPr lang="en-US" sz="1200" dirty="0"/>
              <a:t>GSAA support teams 1 and 2: Support 7 rounding teams in Fremont and workflow across both facilities during 2S closure</a:t>
            </a:r>
          </a:p>
          <a:p>
            <a:pPr marL="171450" indent="-171450">
              <a:buFont typeface="Arial" panose="020B0604020202020204" pitchFamily="34" charset="0"/>
              <a:buChar char="•"/>
            </a:pPr>
            <a:r>
              <a:rPr lang="en-US" sz="1200" dirty="0"/>
              <a:t>About 10 physicians requested for time off for board certification in hospice and IM. Each physician has been granted roughly about a week. Encourage to begin studying ahead of time. May bill for EL outside this one week period.</a:t>
            </a:r>
          </a:p>
        </p:txBody>
      </p:sp>
      <p:sp>
        <p:nvSpPr>
          <p:cNvPr id="6" name="TextBox 5">
            <a:extLst>
              <a:ext uri="{FF2B5EF4-FFF2-40B4-BE49-F238E27FC236}">
                <a16:creationId xmlns:a16="http://schemas.microsoft.com/office/drawing/2014/main" id="{248BE1B5-7E13-4337-BB69-25A95ABA08E6}"/>
              </a:ext>
            </a:extLst>
          </p:cNvPr>
          <p:cNvSpPr txBox="1"/>
          <p:nvPr/>
        </p:nvSpPr>
        <p:spPr>
          <a:xfrm>
            <a:off x="8394133" y="1326316"/>
            <a:ext cx="3403106" cy="1938992"/>
          </a:xfrm>
          <a:prstGeom prst="rect">
            <a:avLst/>
          </a:prstGeom>
          <a:noFill/>
        </p:spPr>
        <p:txBody>
          <a:bodyPr wrap="square" rtlCol="0">
            <a:spAutoFit/>
          </a:bodyPr>
          <a:lstStyle/>
          <a:p>
            <a:r>
              <a:rPr lang="en-US" sz="1200" dirty="0"/>
              <a:t>TPIP will be completed this year + year end incentive. Focus will be on technology and interdepartmental collaboration/group excellence along with specialty specific component. More updates will be provided as they become available. Will be primarily virtual. </a:t>
            </a:r>
          </a:p>
          <a:p>
            <a:endParaRPr lang="en-US" sz="1200" dirty="0"/>
          </a:p>
          <a:p>
            <a:r>
              <a:rPr lang="en-US" sz="1200" dirty="0"/>
              <a:t>Please be mindful not to ask new hires who have not started work for exchange of shifts.</a:t>
            </a:r>
          </a:p>
        </p:txBody>
      </p:sp>
    </p:spTree>
    <p:extLst>
      <p:ext uri="{BB962C8B-B14F-4D97-AF65-F5344CB8AC3E}">
        <p14:creationId xmlns:p14="http://schemas.microsoft.com/office/powerpoint/2010/main" val="2935535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80F4-A507-4CCD-AFAB-A4DFA2E6E1AB}"/>
              </a:ext>
            </a:extLst>
          </p:cNvPr>
          <p:cNvSpPr>
            <a:spLocks noGrp="1"/>
          </p:cNvSpPr>
          <p:nvPr>
            <p:ph type="title"/>
          </p:nvPr>
        </p:nvSpPr>
        <p:spPr/>
        <p:txBody>
          <a:bodyPr/>
          <a:lstStyle/>
          <a:p>
            <a:r>
              <a:rPr lang="en-US" sz="3600"/>
              <a:t>Fremont :2S Closure</a:t>
            </a:r>
            <a:endParaRPr lang="en-US"/>
          </a:p>
        </p:txBody>
      </p:sp>
      <p:sp>
        <p:nvSpPr>
          <p:cNvPr id="3" name="Text Placeholder 2">
            <a:extLst>
              <a:ext uri="{FF2B5EF4-FFF2-40B4-BE49-F238E27FC236}">
                <a16:creationId xmlns:a16="http://schemas.microsoft.com/office/drawing/2014/main" id="{CEA46ED5-A0B7-40E3-991C-3FE5247F25B8}"/>
              </a:ext>
            </a:extLst>
          </p:cNvPr>
          <p:cNvSpPr>
            <a:spLocks noGrp="1"/>
          </p:cNvSpPr>
          <p:nvPr>
            <p:ph type="body" idx="1"/>
          </p:nvPr>
        </p:nvSpPr>
        <p:spPr>
          <a:xfrm>
            <a:off x="581192" y="4541416"/>
            <a:ext cx="11029615" cy="770055"/>
          </a:xfrm>
        </p:spPr>
        <p:txBody>
          <a:bodyPr>
            <a:normAutofit fontScale="85000" lnSpcReduction="20000"/>
          </a:bodyPr>
          <a:lstStyle/>
          <a:p>
            <a:r>
              <a:rPr lang="en-US" sz="1800"/>
              <a:t>o	Closure date:  Sept 14-Oct 20</a:t>
            </a:r>
          </a:p>
          <a:p>
            <a:r>
              <a:rPr lang="en-US" sz="1800"/>
              <a:t>O	Impact: 22 beds </a:t>
            </a:r>
          </a:p>
          <a:p>
            <a:endParaRPr lang="en-US"/>
          </a:p>
        </p:txBody>
      </p:sp>
    </p:spTree>
    <p:extLst>
      <p:ext uri="{BB962C8B-B14F-4D97-AF65-F5344CB8AC3E}">
        <p14:creationId xmlns:p14="http://schemas.microsoft.com/office/powerpoint/2010/main" val="1571260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A4CE-E631-4390-AE8A-9C3919EC764B}"/>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94F2CC37-E784-440E-BC77-B7645D5C915B}"/>
              </a:ext>
            </a:extLst>
          </p:cNvPr>
          <p:cNvSpPr>
            <a:spLocks noGrp="1"/>
          </p:cNvSpPr>
          <p:nvPr>
            <p:ph idx="1"/>
          </p:nvPr>
        </p:nvSpPr>
        <p:spPr/>
        <p:txBody>
          <a:bodyPr>
            <a:normAutofit/>
          </a:bodyPr>
          <a:lstStyle/>
          <a:p>
            <a:r>
              <a:rPr lang="en-US"/>
              <a:t>Close collaboration and team collegiality is key to success</a:t>
            </a:r>
          </a:p>
          <a:p>
            <a:r>
              <a:rPr lang="en-US"/>
              <a:t>Fremont ED is a small capacity ED with only 20 beds available, typically houses a good number of patients on psychiatric hold. It’s very important that we lean in to support workflows that enhance flow of patients thru’ and thru’.</a:t>
            </a:r>
          </a:p>
          <a:p>
            <a:r>
              <a:rPr lang="en-US"/>
              <a:t>Clear communication to Patients/ families regarding need for transfer: NOTE : It’s not a dialogue because there are simply no BEDS to accommodate them in Fremont and they cannot be housed in the ED  while waiting for a bed for XX hours. This should happen at the time of first encounter.(Same expectation for all other staff)</a:t>
            </a:r>
          </a:p>
          <a:p>
            <a:r>
              <a:rPr lang="en-US"/>
              <a:t>Close loop communication between Physicians, PCC  and  Transfer Coordinator. (PCC IS NOT the Transfer Coordinator)</a:t>
            </a:r>
          </a:p>
          <a:p>
            <a:endParaRPr lang="en-US"/>
          </a:p>
        </p:txBody>
      </p:sp>
    </p:spTree>
    <p:extLst>
      <p:ext uri="{BB962C8B-B14F-4D97-AF65-F5344CB8AC3E}">
        <p14:creationId xmlns:p14="http://schemas.microsoft.com/office/powerpoint/2010/main" val="417675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1889-633F-4BA0-AA88-26AA55CF756F}"/>
              </a:ext>
            </a:extLst>
          </p:cNvPr>
          <p:cNvSpPr>
            <a:spLocks noGrp="1"/>
          </p:cNvSpPr>
          <p:nvPr>
            <p:ph type="title"/>
          </p:nvPr>
        </p:nvSpPr>
        <p:spPr>
          <a:xfrm>
            <a:off x="581192" y="702156"/>
            <a:ext cx="11029616" cy="585955"/>
          </a:xfrm>
        </p:spPr>
        <p:txBody>
          <a:bodyPr>
            <a:normAutofit/>
          </a:bodyPr>
          <a:lstStyle/>
          <a:p>
            <a:r>
              <a:rPr lang="en-US" sz="3600"/>
              <a:t>Expectation and Brief Overview of work flow</a:t>
            </a:r>
          </a:p>
        </p:txBody>
      </p:sp>
      <p:sp>
        <p:nvSpPr>
          <p:cNvPr id="3" name="Content Placeholder 2">
            <a:extLst>
              <a:ext uri="{FF2B5EF4-FFF2-40B4-BE49-F238E27FC236}">
                <a16:creationId xmlns:a16="http://schemas.microsoft.com/office/drawing/2014/main" id="{30555029-E20C-40C8-BD0C-900C42B61745}"/>
              </a:ext>
            </a:extLst>
          </p:cNvPr>
          <p:cNvSpPr>
            <a:spLocks noGrp="1"/>
          </p:cNvSpPr>
          <p:nvPr>
            <p:ph idx="1"/>
          </p:nvPr>
        </p:nvSpPr>
        <p:spPr>
          <a:xfrm>
            <a:off x="581192" y="1224501"/>
            <a:ext cx="11029615" cy="5454595"/>
          </a:xfrm>
        </p:spPr>
        <p:txBody>
          <a:bodyPr>
            <a:normAutofit fontScale="92500" lnSpcReduction="20000"/>
          </a:bodyPr>
          <a:lstStyle/>
          <a:p>
            <a:endParaRPr lang="en-US"/>
          </a:p>
          <a:p>
            <a:r>
              <a:rPr lang="en-US"/>
              <a:t>Pre-closure- Ramp down of census will begin 9/1-9/13</a:t>
            </a:r>
          </a:p>
          <a:p>
            <a:r>
              <a:rPr lang="en-US"/>
              <a:t>Robust nonmember transfer primarily by ED  to outside hospitals.</a:t>
            </a:r>
          </a:p>
          <a:p>
            <a:r>
              <a:rPr lang="en-US"/>
              <a:t>Early consults for patients clearly requiring admission with a presumptive diagnosis will be called . ED MD will continue to follow up on any pending results and will relay those to HBS / act on them accordingly.  EDMD will complete all EMTALA transfer paperwork</a:t>
            </a:r>
          </a:p>
          <a:p>
            <a:r>
              <a:rPr lang="en-US"/>
              <a:t>All newly admitted patients should be considered for transfer to primarily SLN +/- KP and Non KP depending on bed availability.</a:t>
            </a:r>
          </a:p>
          <a:p>
            <a:pPr lvl="1"/>
            <a:r>
              <a:rPr lang="en-US"/>
              <a:t>Transfers can happen at all hours. </a:t>
            </a:r>
          </a:p>
          <a:p>
            <a:pPr lvl="1"/>
            <a:r>
              <a:rPr lang="en-US"/>
              <a:t>Exceptions: SNF placement, ICU patients, Services unavailable in the new location.</a:t>
            </a:r>
          </a:p>
          <a:p>
            <a:pPr lvl="1"/>
            <a:r>
              <a:rPr lang="en-US"/>
              <a:t>Patients who are deemed unstable for transfer requires an MD documentation on the patient’s clinical status and what criteria needs to be met. This should be clearly communicated to the Transfer coordinator or ED Charge Nurse. HBS is expected to re-evaluate the patient within their shift time or sign out to incoming provider for follow up. *** Consider using TEAM COMMUNICATION w Time Stamp NOT the HBS Sign out list (Reserved for Virtual CX).</a:t>
            </a:r>
          </a:p>
          <a:p>
            <a:r>
              <a:rPr lang="en-US"/>
              <a:t>BLS transportation is readily available 24/7 and patients requiring higher level of need such as cardiac monitoring can be accommodated. May require an ED-RN to ride with the ambulance. This should not be a deterrent to transfer.</a:t>
            </a:r>
          </a:p>
          <a:p>
            <a:r>
              <a:rPr lang="en-US"/>
              <a:t>Cardiac Monitoring should be used for only patients who require it and/or meets the set guidelines.(please clearly indicate rationale for monitoring so it helps next physician who may be tasked with reviewing/potentially discontinuing the order).</a:t>
            </a:r>
          </a:p>
          <a:p>
            <a:r>
              <a:rPr lang="en-US"/>
              <a:t>Drs Shargh and Kaur will go over the  elements of documentation (transferring/ accepting MDs) and any changes to the role of the accepting physician in SLN in our next meeting … August. </a:t>
            </a:r>
          </a:p>
          <a:p>
            <a:endParaRPr lang="en-US"/>
          </a:p>
          <a:p>
            <a:endParaRPr lang="en-US"/>
          </a:p>
        </p:txBody>
      </p:sp>
    </p:spTree>
    <p:extLst>
      <p:ext uri="{BB962C8B-B14F-4D97-AF65-F5344CB8AC3E}">
        <p14:creationId xmlns:p14="http://schemas.microsoft.com/office/powerpoint/2010/main" val="2905913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990A-EBED-4E7D-BD70-112CFC23591E}"/>
              </a:ext>
            </a:extLst>
          </p:cNvPr>
          <p:cNvSpPr>
            <a:spLocks noGrp="1"/>
          </p:cNvSpPr>
          <p:nvPr>
            <p:ph type="title"/>
          </p:nvPr>
        </p:nvSpPr>
        <p:spPr/>
        <p:txBody>
          <a:bodyPr/>
          <a:lstStyle/>
          <a:p>
            <a:r>
              <a:rPr lang="en-US"/>
              <a:t>SUB-Specialty Update</a:t>
            </a:r>
          </a:p>
        </p:txBody>
      </p:sp>
    </p:spTree>
    <p:extLst>
      <p:ext uri="{BB962C8B-B14F-4D97-AF65-F5344CB8AC3E}">
        <p14:creationId xmlns:p14="http://schemas.microsoft.com/office/powerpoint/2010/main" val="3976566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6F059-2455-403A-B45E-29F533130173}"/>
              </a:ext>
            </a:extLst>
          </p:cNvPr>
          <p:cNvPicPr>
            <a:picLocks noChangeAspect="1"/>
          </p:cNvPicPr>
          <p:nvPr/>
        </p:nvPicPr>
        <p:blipFill>
          <a:blip r:embed="rId2"/>
          <a:stretch>
            <a:fillRect/>
          </a:stretch>
        </p:blipFill>
        <p:spPr>
          <a:xfrm>
            <a:off x="405246" y="-83555"/>
            <a:ext cx="11222182" cy="6941555"/>
          </a:xfrm>
          <a:prstGeom prst="rect">
            <a:avLst/>
          </a:prstGeom>
        </p:spPr>
      </p:pic>
    </p:spTree>
    <p:extLst>
      <p:ext uri="{BB962C8B-B14F-4D97-AF65-F5344CB8AC3E}">
        <p14:creationId xmlns:p14="http://schemas.microsoft.com/office/powerpoint/2010/main" val="3923304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0955-279E-4239-808D-EACEC6833F6B}"/>
              </a:ext>
            </a:extLst>
          </p:cNvPr>
          <p:cNvSpPr>
            <a:spLocks noGrp="1"/>
          </p:cNvSpPr>
          <p:nvPr>
            <p:ph type="title"/>
          </p:nvPr>
        </p:nvSpPr>
        <p:spPr/>
        <p:txBody>
          <a:bodyPr/>
          <a:lstStyle/>
          <a:p>
            <a:r>
              <a:rPr lang="en-US"/>
              <a:t>Gyn Malignancy</a:t>
            </a:r>
          </a:p>
        </p:txBody>
      </p:sp>
    </p:spTree>
    <p:extLst>
      <p:ext uri="{BB962C8B-B14F-4D97-AF65-F5344CB8AC3E}">
        <p14:creationId xmlns:p14="http://schemas.microsoft.com/office/powerpoint/2010/main" val="2910819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E6DE732-1C2F-436C-9247-7BB204493C54}"/>
              </a:ext>
            </a:extLst>
          </p:cNvPr>
          <p:cNvGraphicFramePr/>
          <p:nvPr>
            <p:extLst>
              <p:ext uri="{D42A27DB-BD31-4B8C-83A1-F6EECF244321}">
                <p14:modId xmlns:p14="http://schemas.microsoft.com/office/powerpoint/2010/main" val="2249690045"/>
              </p:ext>
            </p:extLst>
          </p:nvPr>
        </p:nvGraphicFramePr>
        <p:xfrm>
          <a:off x="1419360" y="1645920"/>
          <a:ext cx="9752316" cy="529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55FF9224-C352-47E1-ABCF-6DFF7B653922}"/>
              </a:ext>
            </a:extLst>
          </p:cNvPr>
          <p:cNvPicPr>
            <a:picLocks noChangeAspect="1"/>
          </p:cNvPicPr>
          <p:nvPr/>
        </p:nvPicPr>
        <p:blipFill>
          <a:blip r:embed="rId7"/>
          <a:stretch>
            <a:fillRect/>
          </a:stretch>
        </p:blipFill>
        <p:spPr>
          <a:xfrm rot="5400000">
            <a:off x="1893193" y="5148409"/>
            <a:ext cx="719390" cy="45719"/>
          </a:xfrm>
          <a:prstGeom prst="rect">
            <a:avLst/>
          </a:prstGeom>
        </p:spPr>
      </p:pic>
      <p:sp>
        <p:nvSpPr>
          <p:cNvPr id="10" name="Rectangle 9">
            <a:extLst>
              <a:ext uri="{FF2B5EF4-FFF2-40B4-BE49-F238E27FC236}">
                <a16:creationId xmlns:a16="http://schemas.microsoft.com/office/drawing/2014/main" id="{26583DCD-7C13-4FF7-AAF1-D1FE94E101BF}"/>
              </a:ext>
            </a:extLst>
          </p:cNvPr>
          <p:cNvSpPr/>
          <p:nvPr/>
        </p:nvSpPr>
        <p:spPr>
          <a:xfrm>
            <a:off x="1172504" y="597809"/>
            <a:ext cx="929445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Evaluation and Management of Known or Suspected Gyn Malignancy</a:t>
            </a:r>
          </a:p>
        </p:txBody>
      </p:sp>
    </p:spTree>
    <p:extLst>
      <p:ext uri="{BB962C8B-B14F-4D97-AF65-F5344CB8AC3E}">
        <p14:creationId xmlns:p14="http://schemas.microsoft.com/office/powerpoint/2010/main" val="43986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E8D9-05C6-DEB8-02EF-8275307F2886}"/>
              </a:ext>
            </a:extLst>
          </p:cNvPr>
          <p:cNvSpPr>
            <a:spLocks noGrp="1"/>
          </p:cNvSpPr>
          <p:nvPr>
            <p:ph type="title"/>
          </p:nvPr>
        </p:nvSpPr>
        <p:spPr>
          <a:xfrm>
            <a:off x="1587" y="2645"/>
            <a:ext cx="5113338" cy="832380"/>
          </a:xfrm>
        </p:spPr>
        <p:txBody>
          <a:bodyPr>
            <a:normAutofit/>
          </a:bodyPr>
          <a:lstStyle/>
          <a:p>
            <a:r>
              <a:rPr lang="en-US" sz="2400"/>
              <a:t>HBS Family bowling event</a:t>
            </a:r>
            <a:br>
              <a:rPr lang="en-US" sz="2400"/>
            </a:br>
            <a:r>
              <a:rPr lang="en-US" sz="2400" err="1"/>
              <a:t>june</a:t>
            </a:r>
            <a:r>
              <a:rPr lang="en-US" sz="2400"/>
              <a:t> 2022</a:t>
            </a:r>
          </a:p>
        </p:txBody>
      </p:sp>
      <p:pic>
        <p:nvPicPr>
          <p:cNvPr id="3" name="Picture 3" descr="A group of people posing for a photo&#10;&#10;Description automatically generated">
            <a:extLst>
              <a:ext uri="{FF2B5EF4-FFF2-40B4-BE49-F238E27FC236}">
                <a16:creationId xmlns:a16="http://schemas.microsoft.com/office/drawing/2014/main" id="{74A97001-1FF1-9081-D500-6A28DC2E364F}"/>
              </a:ext>
            </a:extLst>
          </p:cNvPr>
          <p:cNvPicPr>
            <a:picLocks noChangeAspect="1"/>
          </p:cNvPicPr>
          <p:nvPr/>
        </p:nvPicPr>
        <p:blipFill>
          <a:blip r:embed="rId2"/>
          <a:stretch>
            <a:fillRect/>
          </a:stretch>
        </p:blipFill>
        <p:spPr>
          <a:xfrm>
            <a:off x="2493963" y="558800"/>
            <a:ext cx="6243638" cy="4684712"/>
          </a:xfrm>
          <a:prstGeom prst="rect">
            <a:avLst/>
          </a:prstGeom>
        </p:spPr>
      </p:pic>
      <p:pic>
        <p:nvPicPr>
          <p:cNvPr id="4" name="Picture 4" descr="A picture containing text, person, indoor, office&#10;&#10;Description automatically generated">
            <a:extLst>
              <a:ext uri="{FF2B5EF4-FFF2-40B4-BE49-F238E27FC236}">
                <a16:creationId xmlns:a16="http://schemas.microsoft.com/office/drawing/2014/main" id="{7461E02E-12C7-1937-8732-F079BCD6F914}"/>
              </a:ext>
            </a:extLst>
          </p:cNvPr>
          <p:cNvPicPr>
            <a:picLocks noChangeAspect="1"/>
          </p:cNvPicPr>
          <p:nvPr/>
        </p:nvPicPr>
        <p:blipFill>
          <a:blip r:embed="rId3"/>
          <a:stretch>
            <a:fillRect/>
          </a:stretch>
        </p:blipFill>
        <p:spPr>
          <a:xfrm>
            <a:off x="2888396" y="4799256"/>
            <a:ext cx="2393951" cy="1827213"/>
          </a:xfrm>
          <a:prstGeom prst="rect">
            <a:avLst/>
          </a:prstGeom>
        </p:spPr>
      </p:pic>
      <p:pic>
        <p:nvPicPr>
          <p:cNvPr id="5" name="Picture 5">
            <a:extLst>
              <a:ext uri="{FF2B5EF4-FFF2-40B4-BE49-F238E27FC236}">
                <a16:creationId xmlns:a16="http://schemas.microsoft.com/office/drawing/2014/main" id="{BF43B4FC-C358-1F48-D1DB-B45C9A872C26}"/>
              </a:ext>
            </a:extLst>
          </p:cNvPr>
          <p:cNvPicPr>
            <a:picLocks noChangeAspect="1"/>
          </p:cNvPicPr>
          <p:nvPr/>
        </p:nvPicPr>
        <p:blipFill>
          <a:blip r:embed="rId4"/>
          <a:stretch>
            <a:fillRect/>
          </a:stretch>
        </p:blipFill>
        <p:spPr>
          <a:xfrm>
            <a:off x="9066823" y="125290"/>
            <a:ext cx="2743200" cy="2057400"/>
          </a:xfrm>
          <a:prstGeom prst="rect">
            <a:avLst/>
          </a:prstGeom>
        </p:spPr>
      </p:pic>
      <p:pic>
        <p:nvPicPr>
          <p:cNvPr id="6" name="Picture 6" descr="A group of people posing for a photo&#10;&#10;Description automatically generated">
            <a:extLst>
              <a:ext uri="{FF2B5EF4-FFF2-40B4-BE49-F238E27FC236}">
                <a16:creationId xmlns:a16="http://schemas.microsoft.com/office/drawing/2014/main" id="{C0CEAD0D-9B7F-B190-4CA6-6D7DA942A5F5}"/>
              </a:ext>
            </a:extLst>
          </p:cNvPr>
          <p:cNvPicPr>
            <a:picLocks noChangeAspect="1"/>
          </p:cNvPicPr>
          <p:nvPr/>
        </p:nvPicPr>
        <p:blipFill>
          <a:blip r:embed="rId5"/>
          <a:stretch>
            <a:fillRect/>
          </a:stretch>
        </p:blipFill>
        <p:spPr>
          <a:xfrm>
            <a:off x="9063771" y="2330084"/>
            <a:ext cx="2743200" cy="2057400"/>
          </a:xfrm>
          <a:prstGeom prst="rect">
            <a:avLst/>
          </a:prstGeom>
        </p:spPr>
      </p:pic>
      <p:pic>
        <p:nvPicPr>
          <p:cNvPr id="7" name="Picture 7">
            <a:extLst>
              <a:ext uri="{FF2B5EF4-FFF2-40B4-BE49-F238E27FC236}">
                <a16:creationId xmlns:a16="http://schemas.microsoft.com/office/drawing/2014/main" id="{82D1CD2B-9629-6EDF-EF78-347BFEFF3EFF}"/>
              </a:ext>
            </a:extLst>
          </p:cNvPr>
          <p:cNvPicPr>
            <a:picLocks noChangeAspect="1"/>
          </p:cNvPicPr>
          <p:nvPr/>
        </p:nvPicPr>
        <p:blipFill>
          <a:blip r:embed="rId6"/>
          <a:stretch>
            <a:fillRect/>
          </a:stretch>
        </p:blipFill>
        <p:spPr>
          <a:xfrm>
            <a:off x="9066212" y="4527550"/>
            <a:ext cx="2743200" cy="2057400"/>
          </a:xfrm>
          <a:prstGeom prst="rect">
            <a:avLst/>
          </a:prstGeom>
        </p:spPr>
      </p:pic>
      <p:pic>
        <p:nvPicPr>
          <p:cNvPr id="8" name="Picture 8">
            <a:extLst>
              <a:ext uri="{FF2B5EF4-FFF2-40B4-BE49-F238E27FC236}">
                <a16:creationId xmlns:a16="http://schemas.microsoft.com/office/drawing/2014/main" id="{41E806C6-26BA-D5F0-18A2-7C9F3AE8D6F7}"/>
              </a:ext>
            </a:extLst>
          </p:cNvPr>
          <p:cNvPicPr>
            <a:picLocks noChangeAspect="1"/>
          </p:cNvPicPr>
          <p:nvPr/>
        </p:nvPicPr>
        <p:blipFill>
          <a:blip r:embed="rId7"/>
          <a:stretch>
            <a:fillRect/>
          </a:stretch>
        </p:blipFill>
        <p:spPr>
          <a:xfrm>
            <a:off x="5899150" y="4797425"/>
            <a:ext cx="2425700" cy="1819275"/>
          </a:xfrm>
          <a:prstGeom prst="rect">
            <a:avLst/>
          </a:prstGeom>
        </p:spPr>
      </p:pic>
      <p:pic>
        <p:nvPicPr>
          <p:cNvPr id="10" name="Picture 10" descr="A person and person taking a selfie&#10;&#10;Description automatically generated">
            <a:extLst>
              <a:ext uri="{FF2B5EF4-FFF2-40B4-BE49-F238E27FC236}">
                <a16:creationId xmlns:a16="http://schemas.microsoft.com/office/drawing/2014/main" id="{17FA2DBA-A08F-EA85-A3D0-9EFC5FB2479E}"/>
              </a:ext>
            </a:extLst>
          </p:cNvPr>
          <p:cNvPicPr>
            <a:picLocks noChangeAspect="1"/>
          </p:cNvPicPr>
          <p:nvPr/>
        </p:nvPicPr>
        <p:blipFill>
          <a:blip r:embed="rId8"/>
          <a:stretch>
            <a:fillRect/>
          </a:stretch>
        </p:blipFill>
        <p:spPr>
          <a:xfrm>
            <a:off x="374650" y="1187450"/>
            <a:ext cx="1774825" cy="2347913"/>
          </a:xfrm>
          <a:prstGeom prst="rect">
            <a:avLst/>
          </a:prstGeom>
        </p:spPr>
      </p:pic>
      <p:pic>
        <p:nvPicPr>
          <p:cNvPr id="11" name="Picture 11">
            <a:extLst>
              <a:ext uri="{FF2B5EF4-FFF2-40B4-BE49-F238E27FC236}">
                <a16:creationId xmlns:a16="http://schemas.microsoft.com/office/drawing/2014/main" id="{B0284E12-9419-260C-AFFB-3228B60E6A56}"/>
              </a:ext>
            </a:extLst>
          </p:cNvPr>
          <p:cNvPicPr>
            <a:picLocks noChangeAspect="1"/>
          </p:cNvPicPr>
          <p:nvPr/>
        </p:nvPicPr>
        <p:blipFill>
          <a:blip r:embed="rId9"/>
          <a:stretch>
            <a:fillRect/>
          </a:stretch>
        </p:blipFill>
        <p:spPr>
          <a:xfrm>
            <a:off x="374650" y="3798888"/>
            <a:ext cx="1790700" cy="2387600"/>
          </a:xfrm>
          <a:prstGeom prst="rect">
            <a:avLst/>
          </a:prstGeom>
        </p:spPr>
      </p:pic>
    </p:spTree>
    <p:extLst>
      <p:ext uri="{BB962C8B-B14F-4D97-AF65-F5344CB8AC3E}">
        <p14:creationId xmlns:p14="http://schemas.microsoft.com/office/powerpoint/2010/main" val="4038969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74B8-C6F1-407F-93AC-CBD1E3B31D2C}"/>
              </a:ext>
            </a:extLst>
          </p:cNvPr>
          <p:cNvSpPr>
            <a:spLocks noGrp="1"/>
          </p:cNvSpPr>
          <p:nvPr>
            <p:ph type="title"/>
          </p:nvPr>
        </p:nvSpPr>
        <p:spPr/>
        <p:txBody>
          <a:bodyPr/>
          <a:lstStyle/>
          <a:p>
            <a:r>
              <a:rPr lang="en-US"/>
              <a:t>Miscellaneous</a:t>
            </a:r>
          </a:p>
        </p:txBody>
      </p:sp>
      <p:sp>
        <p:nvSpPr>
          <p:cNvPr id="3" name="Content Placeholder 2">
            <a:extLst>
              <a:ext uri="{FF2B5EF4-FFF2-40B4-BE49-F238E27FC236}">
                <a16:creationId xmlns:a16="http://schemas.microsoft.com/office/drawing/2014/main" id="{05D3EA93-CED1-4D0C-A188-1DA0B6D3B8A0}"/>
              </a:ext>
            </a:extLst>
          </p:cNvPr>
          <p:cNvSpPr>
            <a:spLocks noGrp="1"/>
          </p:cNvSpPr>
          <p:nvPr>
            <p:ph idx="1"/>
          </p:nvPr>
        </p:nvSpPr>
        <p:spPr/>
        <p:txBody>
          <a:bodyPr/>
          <a:lstStyle/>
          <a:p>
            <a:r>
              <a:rPr lang="en-US"/>
              <a:t>October Schedule:</a:t>
            </a:r>
          </a:p>
          <a:p>
            <a:pPr lvl="1"/>
            <a:r>
              <a:rPr lang="en-US"/>
              <a:t> GSAA Support Teams 1 &amp; 2 : Support 7 rounding teams in Fremont and Workflow across both facilities during 2S Closure. </a:t>
            </a:r>
          </a:p>
          <a:p>
            <a:pPr lvl="1"/>
            <a:r>
              <a:rPr lang="en-US"/>
              <a:t>About 10 physicians requested for time off for Board Certification in Hospice and IM : Each physician has been granted roughly about a week . I will encourage folks to begin studying ahead of time . You may bill for EL outside the one-week period.</a:t>
            </a:r>
          </a:p>
          <a:p>
            <a:r>
              <a:rPr lang="en-US"/>
              <a:t>TPIP will be completed this year + Year end Incentive: Focus will be on Technology and Interdepartmental collaboration/ group Excellence along with specialty specific component: More updated will be provided as they become available. It will be primarily virtual.</a:t>
            </a:r>
          </a:p>
        </p:txBody>
      </p:sp>
    </p:spTree>
    <p:extLst>
      <p:ext uri="{BB962C8B-B14F-4D97-AF65-F5344CB8AC3E}">
        <p14:creationId xmlns:p14="http://schemas.microsoft.com/office/powerpoint/2010/main" val="1423641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33EBF7B-38CB-4BD2-B59A-8E87E4799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2" y="851807"/>
            <a:ext cx="6886575"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A57DEA-9580-461D-A99C-AF83B42DA9C1}"/>
              </a:ext>
            </a:extLst>
          </p:cNvPr>
          <p:cNvSpPr/>
          <p:nvPr/>
        </p:nvSpPr>
        <p:spPr>
          <a:xfrm>
            <a:off x="6070833" y="2265025"/>
            <a:ext cx="933974" cy="307777"/>
          </a:xfrm>
          <a:prstGeom prst="rect">
            <a:avLst/>
          </a:prstGeom>
          <a:solidFill>
            <a:schemeClr val="bg1"/>
          </a:solidFill>
        </p:spPr>
        <p:txBody>
          <a:bodyPr wrap="square" lIns="91440" tIns="45720" rIns="91440" bIns="45720">
            <a:spAutoFit/>
          </a:bodyPr>
          <a:lstStyle/>
          <a:p>
            <a:pPr algn="ctr"/>
            <a:r>
              <a:rPr lang="en-US" sz="1400" b="0" cap="none" spc="0">
                <a:ln w="0"/>
                <a:solidFill>
                  <a:schemeClr val="accent1"/>
                </a:solidFill>
                <a:effectLst>
                  <a:outerShdw blurRad="38100" dist="25400" dir="5400000" algn="ctr" rotWithShape="0">
                    <a:srgbClr val="6E747A">
                      <a:alpha val="43000"/>
                    </a:srgbClr>
                  </a:outerShdw>
                </a:effectLst>
              </a:rPr>
              <a:t>7/6/2022</a:t>
            </a:r>
          </a:p>
        </p:txBody>
      </p:sp>
      <p:sp>
        <p:nvSpPr>
          <p:cNvPr id="3" name="TextBox 2">
            <a:extLst>
              <a:ext uri="{FF2B5EF4-FFF2-40B4-BE49-F238E27FC236}">
                <a16:creationId xmlns:a16="http://schemas.microsoft.com/office/drawing/2014/main" id="{951834F7-EEA7-4944-9BC6-40230A0138E9}"/>
              </a:ext>
            </a:extLst>
          </p:cNvPr>
          <p:cNvSpPr txBox="1"/>
          <p:nvPr/>
        </p:nvSpPr>
        <p:spPr>
          <a:xfrm>
            <a:off x="124288" y="5082157"/>
            <a:ext cx="2814221" cy="144655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i="1" u="sng" dirty="0"/>
              <a:t>Meeting Minutes:</a:t>
            </a:r>
          </a:p>
          <a:p>
            <a:pPr marL="285750" indent="-285750">
              <a:buFont typeface="Arial" panose="020B0604020202020204" pitchFamily="34" charset="0"/>
              <a:buChar char="•"/>
            </a:pPr>
            <a:r>
              <a:rPr lang="en-US" sz="1400" dirty="0"/>
              <a:t>Change in order set on 7/6/22</a:t>
            </a:r>
          </a:p>
          <a:p>
            <a:pPr marL="285750" indent="-285750">
              <a:buFont typeface="Arial" panose="020B0604020202020204" pitchFamily="34" charset="0"/>
              <a:buChar char="•"/>
            </a:pPr>
            <a:r>
              <a:rPr lang="en-US" sz="1400" dirty="0"/>
              <a:t>This will be a full </a:t>
            </a:r>
            <a:r>
              <a:rPr lang="en-US" sz="1400" dirty="0" err="1"/>
              <a:t>orderset</a:t>
            </a:r>
            <a:r>
              <a:rPr lang="en-US" sz="1400" dirty="0"/>
              <a:t> that includes HBS admission order set (no need to order separate order set for HBS admission)</a:t>
            </a:r>
          </a:p>
        </p:txBody>
      </p:sp>
    </p:spTree>
    <p:extLst>
      <p:ext uri="{BB962C8B-B14F-4D97-AF65-F5344CB8AC3E}">
        <p14:creationId xmlns:p14="http://schemas.microsoft.com/office/powerpoint/2010/main" val="2332142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11BEE18-7515-448B-865C-04F8FF65C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897" y="690206"/>
            <a:ext cx="4746552" cy="511343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F47C80FF-9835-4F8B-8358-FB37B7F9F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33" y="610633"/>
            <a:ext cx="4490665" cy="5412662"/>
          </a:xfrm>
          <a:prstGeom prst="rect">
            <a:avLst/>
          </a:prstGeom>
        </p:spPr>
      </p:pic>
      <p:sp>
        <p:nvSpPr>
          <p:cNvPr id="8" name="Rectangle 7">
            <a:extLst>
              <a:ext uri="{FF2B5EF4-FFF2-40B4-BE49-F238E27FC236}">
                <a16:creationId xmlns:a16="http://schemas.microsoft.com/office/drawing/2014/main" id="{8EB7E333-E370-4D53-B8E1-DFE78D99737D}"/>
              </a:ext>
            </a:extLst>
          </p:cNvPr>
          <p:cNvSpPr/>
          <p:nvPr/>
        </p:nvSpPr>
        <p:spPr>
          <a:xfrm>
            <a:off x="4580389" y="4798503"/>
            <a:ext cx="679508" cy="360726"/>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a:solidFill>
                  <a:srgbClr val="FF0000"/>
                </a:solidFill>
              </a:ln>
            </a:endParaRPr>
          </a:p>
        </p:txBody>
      </p:sp>
      <p:sp>
        <p:nvSpPr>
          <p:cNvPr id="9" name="Rectangle 8">
            <a:extLst>
              <a:ext uri="{FF2B5EF4-FFF2-40B4-BE49-F238E27FC236}">
                <a16:creationId xmlns:a16="http://schemas.microsoft.com/office/drawing/2014/main" id="{8475430B-F705-4ED5-8EA4-4A230128DCD4}"/>
              </a:ext>
            </a:extLst>
          </p:cNvPr>
          <p:cNvSpPr/>
          <p:nvPr/>
        </p:nvSpPr>
        <p:spPr>
          <a:xfrm>
            <a:off x="8372213" y="3607266"/>
            <a:ext cx="2416029" cy="26005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F284BC1-886B-4BAE-AE03-82DE5501AFCE}"/>
              </a:ext>
            </a:extLst>
          </p:cNvPr>
          <p:cNvSpPr/>
          <p:nvPr/>
        </p:nvSpPr>
        <p:spPr>
          <a:xfrm>
            <a:off x="10108734" y="3006572"/>
            <a:ext cx="679508" cy="422428"/>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2341841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51FF70-7B76-47FF-980F-63BC467AAC9A}"/>
              </a:ext>
            </a:extLst>
          </p:cNvPr>
          <p:cNvSpPr>
            <a:spLocks noGrp="1"/>
          </p:cNvSpPr>
          <p:nvPr>
            <p:ph type="title"/>
          </p:nvPr>
        </p:nvSpPr>
        <p:spPr/>
        <p:txBody>
          <a:bodyPr/>
          <a:lstStyle/>
          <a:p>
            <a:r>
              <a:rPr lang="en-US"/>
              <a:t>FRE 2-South Closure</a:t>
            </a:r>
          </a:p>
        </p:txBody>
      </p:sp>
      <p:sp>
        <p:nvSpPr>
          <p:cNvPr id="5" name="Content Placeholder 4">
            <a:extLst>
              <a:ext uri="{FF2B5EF4-FFF2-40B4-BE49-F238E27FC236}">
                <a16:creationId xmlns:a16="http://schemas.microsoft.com/office/drawing/2014/main" id="{399D6932-10D2-466E-BBDB-3AD82F2A1563}"/>
              </a:ext>
            </a:extLst>
          </p:cNvPr>
          <p:cNvSpPr>
            <a:spLocks noGrp="1"/>
          </p:cNvSpPr>
          <p:nvPr>
            <p:ph idx="1"/>
          </p:nvPr>
        </p:nvSpPr>
        <p:spPr/>
        <p:txBody>
          <a:bodyPr/>
          <a:lstStyle/>
          <a:p>
            <a:endParaRPr lang="en-US" dirty="0"/>
          </a:p>
          <a:p>
            <a:r>
              <a:rPr lang="en-US" dirty="0"/>
              <a:t>Projected closure from September 14</a:t>
            </a:r>
            <a:r>
              <a:rPr lang="en-US" baseline="30000" dirty="0"/>
              <a:t>th</a:t>
            </a:r>
            <a:r>
              <a:rPr lang="en-US" dirty="0"/>
              <a:t> through October 20</a:t>
            </a:r>
            <a:r>
              <a:rPr lang="en-US" baseline="30000" dirty="0"/>
              <a:t>th</a:t>
            </a:r>
            <a:endParaRPr lang="en-US" dirty="0"/>
          </a:p>
          <a:p>
            <a:pPr lvl="1"/>
            <a:r>
              <a:rPr lang="en-US" dirty="0"/>
              <a:t>Ramp down period for 2 weeks: 9/1 – 9/13</a:t>
            </a:r>
          </a:p>
          <a:p>
            <a:r>
              <a:rPr lang="en-US" dirty="0"/>
              <a:t>2 South closure for renovations</a:t>
            </a:r>
          </a:p>
          <a:p>
            <a:pPr lvl="1"/>
            <a:r>
              <a:rPr lang="en-US" dirty="0"/>
              <a:t>22 beds impacted</a:t>
            </a:r>
          </a:p>
          <a:p>
            <a:pPr lvl="1"/>
            <a:r>
              <a:rPr lang="en-US" dirty="0"/>
              <a:t>PACU will serve some capacity as overflow for select # of beds</a:t>
            </a:r>
            <a:endParaRPr lang="en-US" dirty="0">
              <a:highlight>
                <a:srgbClr val="FFFF00"/>
              </a:highlight>
            </a:endParaRPr>
          </a:p>
          <a:p>
            <a:pPr lvl="1"/>
            <a:endParaRPr lang="en-US" dirty="0"/>
          </a:p>
          <a:p>
            <a:r>
              <a:rPr lang="en-US" dirty="0"/>
              <a:t>Anticipate shift changes to accommodate anticipated demands for patient transfers and patient census</a:t>
            </a:r>
          </a:p>
        </p:txBody>
      </p:sp>
    </p:spTree>
    <p:extLst>
      <p:ext uri="{BB962C8B-B14F-4D97-AF65-F5344CB8AC3E}">
        <p14:creationId xmlns:p14="http://schemas.microsoft.com/office/powerpoint/2010/main" val="1231041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6658-1428-483D-A4A5-971BCB201EE2}"/>
              </a:ext>
            </a:extLst>
          </p:cNvPr>
          <p:cNvSpPr>
            <a:spLocks noGrp="1"/>
          </p:cNvSpPr>
          <p:nvPr>
            <p:ph type="title"/>
          </p:nvPr>
        </p:nvSpPr>
        <p:spPr/>
        <p:txBody>
          <a:bodyPr/>
          <a:lstStyle/>
          <a:p>
            <a:r>
              <a:rPr lang="en-US"/>
              <a:t>Patient Interfacility Transfers</a:t>
            </a:r>
          </a:p>
        </p:txBody>
      </p:sp>
      <p:sp>
        <p:nvSpPr>
          <p:cNvPr id="3" name="Content Placeholder 2">
            <a:extLst>
              <a:ext uri="{FF2B5EF4-FFF2-40B4-BE49-F238E27FC236}">
                <a16:creationId xmlns:a16="http://schemas.microsoft.com/office/drawing/2014/main" id="{651B3FCF-EC8F-4DF1-ACD0-A4AAEF9A9C80}"/>
              </a:ext>
            </a:extLst>
          </p:cNvPr>
          <p:cNvSpPr>
            <a:spLocks noGrp="1"/>
          </p:cNvSpPr>
          <p:nvPr>
            <p:ph idx="1"/>
          </p:nvPr>
        </p:nvSpPr>
        <p:spPr/>
        <p:txBody>
          <a:bodyPr/>
          <a:lstStyle/>
          <a:p>
            <a:endParaRPr lang="en-US"/>
          </a:p>
          <a:p>
            <a:r>
              <a:rPr lang="en-US"/>
              <a:t>Developing set of criteria to increase the efficiency and frequency of patient transfers.</a:t>
            </a:r>
          </a:p>
          <a:p>
            <a:r>
              <a:rPr lang="en-US"/>
              <a:t>Especially pertinent with the upcoming Fremont 2-South closure</a:t>
            </a:r>
          </a:p>
          <a:p>
            <a:pPr lvl="1"/>
            <a:r>
              <a:rPr lang="en-US"/>
              <a:t>Ramp down period prior to closure</a:t>
            </a:r>
          </a:p>
          <a:p>
            <a:pPr lvl="1"/>
            <a:r>
              <a:rPr lang="en-US"/>
              <a:t>ED boarders during closure</a:t>
            </a:r>
          </a:p>
          <a:p>
            <a:r>
              <a:rPr lang="en-US"/>
              <a:t>Plan to finalize in time for August department meeting</a:t>
            </a:r>
          </a:p>
          <a:p>
            <a:endParaRPr lang="en-US"/>
          </a:p>
        </p:txBody>
      </p:sp>
    </p:spTree>
    <p:extLst>
      <p:ext uri="{BB962C8B-B14F-4D97-AF65-F5344CB8AC3E}">
        <p14:creationId xmlns:p14="http://schemas.microsoft.com/office/powerpoint/2010/main" val="1870602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9BAE-ED2F-4FD6-8457-D03AB2651276}"/>
              </a:ext>
            </a:extLst>
          </p:cNvPr>
          <p:cNvSpPr>
            <a:spLocks noGrp="1"/>
          </p:cNvSpPr>
          <p:nvPr>
            <p:ph type="title"/>
          </p:nvPr>
        </p:nvSpPr>
        <p:spPr/>
        <p:txBody>
          <a:bodyPr/>
          <a:lstStyle/>
          <a:p>
            <a:r>
              <a:rPr lang="en-US"/>
              <a:t>ERM HBS Pertinent Updates</a:t>
            </a:r>
          </a:p>
        </p:txBody>
      </p:sp>
      <p:sp>
        <p:nvSpPr>
          <p:cNvPr id="3" name="Content Placeholder 2">
            <a:extLst>
              <a:ext uri="{FF2B5EF4-FFF2-40B4-BE49-F238E27FC236}">
                <a16:creationId xmlns:a16="http://schemas.microsoft.com/office/drawing/2014/main" id="{C22F0BD3-B0BD-4877-9DDB-FA81AAF5BC32}"/>
              </a:ext>
            </a:extLst>
          </p:cNvPr>
          <p:cNvSpPr>
            <a:spLocks noGrp="1"/>
          </p:cNvSpPr>
          <p:nvPr>
            <p:ph sz="half" idx="1"/>
          </p:nvPr>
        </p:nvSpPr>
        <p:spPr/>
        <p:txBody>
          <a:bodyPr/>
          <a:lstStyle/>
          <a:p>
            <a:endParaRPr lang="en-US"/>
          </a:p>
          <a:p>
            <a:r>
              <a:rPr lang="en-US"/>
              <a:t>Reduce SCD use</a:t>
            </a:r>
          </a:p>
          <a:p>
            <a:endParaRPr lang="en-US"/>
          </a:p>
          <a:p>
            <a:pPr lvl="1"/>
            <a:r>
              <a:rPr lang="en-US"/>
              <a:t>Chemical DVT </a:t>
            </a:r>
            <a:r>
              <a:rPr lang="en-US" err="1"/>
              <a:t>PPx</a:t>
            </a:r>
            <a:r>
              <a:rPr lang="en-US"/>
              <a:t> is preferred, unless contraindication</a:t>
            </a:r>
          </a:p>
          <a:p>
            <a:pPr lvl="1"/>
            <a:r>
              <a:rPr lang="en-US"/>
              <a:t>Avoid SCDs in ambulatory patients</a:t>
            </a:r>
          </a:p>
          <a:p>
            <a:pPr lvl="1"/>
            <a:r>
              <a:rPr lang="en-US"/>
              <a:t>Discontinue SCD order if transitioned to Chemic DVT </a:t>
            </a:r>
            <a:r>
              <a:rPr lang="en-US" err="1"/>
              <a:t>PPx</a:t>
            </a:r>
            <a:r>
              <a:rPr lang="en-US"/>
              <a:t> during hospital course</a:t>
            </a:r>
          </a:p>
        </p:txBody>
      </p:sp>
      <p:sp>
        <p:nvSpPr>
          <p:cNvPr id="4" name="Content Placeholder 3">
            <a:extLst>
              <a:ext uri="{FF2B5EF4-FFF2-40B4-BE49-F238E27FC236}">
                <a16:creationId xmlns:a16="http://schemas.microsoft.com/office/drawing/2014/main" id="{C732CE4E-E7AE-40B6-839F-2C707432B966}"/>
              </a:ext>
            </a:extLst>
          </p:cNvPr>
          <p:cNvSpPr>
            <a:spLocks noGrp="1"/>
          </p:cNvSpPr>
          <p:nvPr>
            <p:ph sz="half" idx="2"/>
          </p:nvPr>
        </p:nvSpPr>
        <p:spPr/>
        <p:txBody>
          <a:bodyPr/>
          <a:lstStyle/>
          <a:p>
            <a:endParaRPr lang="en-US"/>
          </a:p>
          <a:p>
            <a:r>
              <a:rPr lang="en-US"/>
              <a:t>Sleep query</a:t>
            </a:r>
          </a:p>
          <a:p>
            <a:endParaRPr lang="en-US"/>
          </a:p>
          <a:p>
            <a:pPr lvl="1"/>
            <a:r>
              <a:rPr lang="en-US"/>
              <a:t>Consider incorporating questions about patients’ sleep quality/quantity during rounds</a:t>
            </a:r>
          </a:p>
          <a:p>
            <a:pPr lvl="1"/>
            <a:r>
              <a:rPr lang="en-US"/>
              <a:t>Key component of ERM, but also highlights focus on care experience</a:t>
            </a:r>
          </a:p>
        </p:txBody>
      </p:sp>
    </p:spTree>
    <p:extLst>
      <p:ext uri="{BB962C8B-B14F-4D97-AF65-F5344CB8AC3E}">
        <p14:creationId xmlns:p14="http://schemas.microsoft.com/office/powerpoint/2010/main" val="1639952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98D0605-26C7-4EC5-BCFD-31B5516BD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78"/>
            <a:ext cx="12192000" cy="700237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32B0FE48-1C1E-4489-B410-B9E770A7F4D7}"/>
              </a:ext>
            </a:extLst>
          </p:cNvPr>
          <p:cNvSpPr>
            <a:spLocks noGrp="1"/>
          </p:cNvSpPr>
          <p:nvPr>
            <p:ph type="title"/>
          </p:nvPr>
        </p:nvSpPr>
        <p:spPr>
          <a:xfrm>
            <a:off x="689807" y="209412"/>
            <a:ext cx="10515600" cy="891419"/>
          </a:xfrm>
        </p:spPr>
        <p:txBody>
          <a:bodyPr>
            <a:normAutofit fontScale="90000"/>
          </a:bodyPr>
          <a:lstStyle/>
          <a:p>
            <a:r>
              <a:rPr lang="en-US" dirty="0">
                <a:solidFill>
                  <a:schemeClr val="bg1"/>
                </a:solidFill>
              </a:rPr>
              <a:t>June 2022 Department Updates</a:t>
            </a:r>
          </a:p>
        </p:txBody>
      </p:sp>
      <p:sp>
        <p:nvSpPr>
          <p:cNvPr id="2" name="TextBox 1">
            <a:extLst>
              <a:ext uri="{FF2B5EF4-FFF2-40B4-BE49-F238E27FC236}">
                <a16:creationId xmlns:a16="http://schemas.microsoft.com/office/drawing/2014/main" id="{2B423803-E159-4065-9402-9B1844FD3128}"/>
              </a:ext>
            </a:extLst>
          </p:cNvPr>
          <p:cNvSpPr txBox="1"/>
          <p:nvPr/>
        </p:nvSpPr>
        <p:spPr>
          <a:xfrm>
            <a:off x="689807" y="2476870"/>
            <a:ext cx="6947517" cy="38164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b="1" i="1" u="sng" dirty="0"/>
              <a:t>Meeting Minutes:</a:t>
            </a:r>
          </a:p>
          <a:p>
            <a:pPr marL="285750" indent="-285750">
              <a:buFont typeface="Arial" panose="020B0604020202020204" pitchFamily="34" charset="0"/>
              <a:buChar char="•"/>
            </a:pPr>
            <a:r>
              <a:rPr lang="en-US" sz="1400" dirty="0"/>
              <a:t>ERM HBS pertinent updates</a:t>
            </a:r>
          </a:p>
          <a:p>
            <a:r>
              <a:rPr lang="en-US" sz="1400" dirty="0"/>
              <a:t>      - Reduce SCD use </a:t>
            </a:r>
            <a:r>
              <a:rPr lang="en-US" sz="1400" dirty="0">
                <a:sym typeface="Wingdings" panose="05000000000000000000" pitchFamily="2" charset="2"/>
              </a:rPr>
              <a:t> chemical DVT </a:t>
            </a:r>
            <a:r>
              <a:rPr lang="en-US" sz="1400" dirty="0" err="1">
                <a:sym typeface="Wingdings" panose="05000000000000000000" pitchFamily="2" charset="2"/>
              </a:rPr>
              <a:t>ppx</a:t>
            </a:r>
            <a:r>
              <a:rPr lang="en-US" sz="1400" dirty="0">
                <a:sym typeface="Wingdings" panose="05000000000000000000" pitchFamily="2" charset="2"/>
              </a:rPr>
              <a:t> is preferred unless contraindicated</a:t>
            </a:r>
          </a:p>
          <a:p>
            <a:r>
              <a:rPr lang="en-US" sz="1400" dirty="0">
                <a:sym typeface="Wingdings" panose="05000000000000000000" pitchFamily="2" charset="2"/>
              </a:rPr>
              <a:t>      - Avoid SCDs in ambulatory pts</a:t>
            </a:r>
          </a:p>
          <a:p>
            <a:r>
              <a:rPr lang="en-US" sz="1400" dirty="0">
                <a:sym typeface="Wingdings" panose="05000000000000000000" pitchFamily="2" charset="2"/>
              </a:rPr>
              <a:t>      - Discontinue SCD order if transitioned to chemical </a:t>
            </a:r>
            <a:r>
              <a:rPr lang="en-US" sz="1400" dirty="0" err="1">
                <a:sym typeface="Wingdings" panose="05000000000000000000" pitchFamily="2" charset="2"/>
              </a:rPr>
              <a:t>dvt</a:t>
            </a:r>
            <a:r>
              <a:rPr lang="en-US" sz="1400" dirty="0">
                <a:sym typeface="Wingdings" panose="05000000000000000000" pitchFamily="2" charset="2"/>
              </a:rPr>
              <a:t> </a:t>
            </a:r>
            <a:r>
              <a:rPr lang="en-US" sz="1400" dirty="0" err="1">
                <a:sym typeface="Wingdings" panose="05000000000000000000" pitchFamily="2" charset="2"/>
              </a:rPr>
              <a:t>ppx</a:t>
            </a:r>
            <a:endParaRPr lang="en-US" sz="1400" dirty="0">
              <a:sym typeface="Wingdings" panose="05000000000000000000" pitchFamily="2" charset="2"/>
            </a:endParaRPr>
          </a:p>
          <a:p>
            <a:pPr marL="285750" indent="-285750">
              <a:buFont typeface="Arial" panose="020B0604020202020204" pitchFamily="34" charset="0"/>
              <a:buChar char="•"/>
            </a:pPr>
            <a:r>
              <a:rPr lang="en-US" sz="1400" dirty="0">
                <a:sym typeface="Wingdings" panose="05000000000000000000" pitchFamily="2" charset="2"/>
              </a:rPr>
              <a:t>Sleep query</a:t>
            </a:r>
          </a:p>
          <a:p>
            <a:r>
              <a:rPr lang="en-US" sz="1400" dirty="0">
                <a:sym typeface="Wingdings" panose="05000000000000000000" pitchFamily="2" charset="2"/>
              </a:rPr>
              <a:t>      - Consider incorporating questions about </a:t>
            </a:r>
            <a:r>
              <a:rPr lang="en-US" sz="1400" dirty="0" err="1">
                <a:sym typeface="Wingdings" panose="05000000000000000000" pitchFamily="2" charset="2"/>
              </a:rPr>
              <a:t>pt’s</a:t>
            </a:r>
            <a:r>
              <a:rPr lang="en-US" sz="1400" dirty="0">
                <a:sym typeface="Wingdings" panose="05000000000000000000" pitchFamily="2" charset="2"/>
              </a:rPr>
              <a:t> sleep quality/quantity during rounds</a:t>
            </a:r>
          </a:p>
          <a:p>
            <a:r>
              <a:rPr lang="en-US" sz="1400" dirty="0">
                <a:sym typeface="Wingdings" panose="05000000000000000000" pitchFamily="2" charset="2"/>
              </a:rPr>
              <a:t>      - Key component of ERM but also highlights focus on care experiences </a:t>
            </a:r>
          </a:p>
          <a:p>
            <a:pPr marL="285750" indent="-285750">
              <a:buFont typeface="Arial" panose="020B0604020202020204" pitchFamily="34" charset="0"/>
              <a:buChar char="•"/>
            </a:pPr>
            <a:r>
              <a:rPr lang="en-US" sz="1400" dirty="0">
                <a:sym typeface="Wingdings" panose="05000000000000000000" pitchFamily="2" charset="2"/>
              </a:rPr>
              <a:t>Post hospital discharge appointments</a:t>
            </a:r>
          </a:p>
          <a:p>
            <a:r>
              <a:rPr lang="en-US" sz="1400" dirty="0">
                <a:sym typeface="Wingdings" panose="05000000000000000000" pitchFamily="2" charset="2"/>
              </a:rPr>
              <a:t>      - Please schedule 2-5 days post hospital not 1-3 days per AFM</a:t>
            </a:r>
          </a:p>
          <a:p>
            <a:r>
              <a:rPr lang="en-US" sz="1400" dirty="0">
                <a:sym typeface="Wingdings" panose="05000000000000000000" pitchFamily="2" charset="2"/>
              </a:rPr>
              <a:t>      - Use video visit format first</a:t>
            </a:r>
          </a:p>
          <a:p>
            <a:r>
              <a:rPr lang="en-US" sz="1400" dirty="0">
                <a:sym typeface="Wingdings" panose="05000000000000000000" pitchFamily="2" charset="2"/>
              </a:rPr>
              <a:t>      - Use own judgement if direct office visit is needed</a:t>
            </a:r>
          </a:p>
          <a:p>
            <a:pPr marL="285750" indent="-285750">
              <a:buFont typeface="Arial" panose="020B0604020202020204" pitchFamily="34" charset="0"/>
              <a:buChar char="•"/>
            </a:pPr>
            <a:r>
              <a:rPr lang="en-US" sz="1400" dirty="0">
                <a:sym typeface="Wingdings" panose="05000000000000000000" pitchFamily="2" charset="2"/>
              </a:rPr>
              <a:t>Reminders</a:t>
            </a:r>
          </a:p>
          <a:p>
            <a:r>
              <a:rPr lang="en-US" sz="1400" dirty="0">
                <a:sym typeface="Wingdings" panose="05000000000000000000" pitchFamily="2" charset="2"/>
              </a:rPr>
              <a:t>      - Please remember to sign verbal orders</a:t>
            </a:r>
          </a:p>
          <a:p>
            <a:r>
              <a:rPr lang="en-US" sz="1400" dirty="0">
                <a:sym typeface="Wingdings" panose="05000000000000000000" pitchFamily="2" charset="2"/>
              </a:rPr>
              <a:t>      - Remember to check Dear Doctor notes for coding queries and address daily</a:t>
            </a:r>
          </a:p>
          <a:p>
            <a:r>
              <a:rPr lang="en-US" sz="1400" dirty="0">
                <a:sym typeface="Wingdings" panose="05000000000000000000" pitchFamily="2" charset="2"/>
              </a:rPr>
              <a:t>      - Senior Surgical Care: remember to complete for anyone expected to go for surgery</a:t>
            </a:r>
          </a:p>
          <a:p>
            <a:r>
              <a:rPr lang="en-US" sz="1400" dirty="0">
                <a:sym typeface="Wingdings" panose="05000000000000000000" pitchFamily="2" charset="2"/>
              </a:rPr>
              <a:t>      - Check daily for nursing end of shift report</a:t>
            </a:r>
            <a:endParaRPr lang="en-US" sz="1400" dirty="0"/>
          </a:p>
        </p:txBody>
      </p:sp>
    </p:spTree>
    <p:extLst>
      <p:ext uri="{BB962C8B-B14F-4D97-AF65-F5344CB8AC3E}">
        <p14:creationId xmlns:p14="http://schemas.microsoft.com/office/powerpoint/2010/main" val="2012414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4098" name="Picture 2">
            <a:extLst>
              <a:ext uri="{FF2B5EF4-FFF2-40B4-BE49-F238E27FC236}">
                <a16:creationId xmlns:a16="http://schemas.microsoft.com/office/drawing/2014/main" id="{0AC5AA47-A865-4F42-9F7A-6C5BB810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6AAB0DE-23BC-4AA0-B14E-BAE1D005022F}"/>
              </a:ext>
            </a:extLst>
          </p:cNvPr>
          <p:cNvSpPr>
            <a:spLocks noGrp="1"/>
          </p:cNvSpPr>
          <p:nvPr>
            <p:ph type="title"/>
          </p:nvPr>
        </p:nvSpPr>
        <p:spPr/>
        <p:txBody>
          <a:bodyPr/>
          <a:lstStyle/>
          <a:p>
            <a:r>
              <a:rPr lang="en-US" b="1"/>
              <a:t>Agenda</a:t>
            </a:r>
          </a:p>
        </p:txBody>
      </p:sp>
      <p:sp>
        <p:nvSpPr>
          <p:cNvPr id="6" name="Content Placeholder 5">
            <a:extLst>
              <a:ext uri="{FF2B5EF4-FFF2-40B4-BE49-F238E27FC236}">
                <a16:creationId xmlns:a16="http://schemas.microsoft.com/office/drawing/2014/main" id="{B2C84D4F-93B3-40F9-8DAD-8BFA3B6DE397}"/>
              </a:ext>
            </a:extLst>
          </p:cNvPr>
          <p:cNvSpPr>
            <a:spLocks noGrp="1"/>
          </p:cNvSpPr>
          <p:nvPr>
            <p:ph idx="1"/>
          </p:nvPr>
        </p:nvSpPr>
        <p:spPr>
          <a:xfrm>
            <a:off x="838200" y="1472405"/>
            <a:ext cx="10515600" cy="4351338"/>
          </a:xfrm>
        </p:spPr>
        <p:txBody>
          <a:bodyPr>
            <a:normAutofit fontScale="92500" lnSpcReduction="10000"/>
          </a:bodyPr>
          <a:lstStyle/>
          <a:p>
            <a:pPr marL="0" marR="0">
              <a:spcBef>
                <a:spcPts val="0"/>
              </a:spcBef>
              <a:spcAft>
                <a:spcPts val="0"/>
              </a:spcAft>
            </a:pPr>
            <a:r>
              <a:rPr lang="en-US" sz="4400" b="1">
                <a:effectLst/>
                <a:latin typeface="Calibri" panose="020F0502020204030204" pitchFamily="34" charset="0"/>
                <a:ea typeface="Calibri" panose="020F0502020204030204" pitchFamily="34" charset="0"/>
              </a:rPr>
              <a:t>Post Discharge Appointments – 2- 5 days video visit strategy</a:t>
            </a:r>
          </a:p>
          <a:p>
            <a:pPr marL="0" marR="0">
              <a:spcBef>
                <a:spcPts val="0"/>
              </a:spcBef>
              <a:spcAft>
                <a:spcPts val="0"/>
              </a:spcAft>
            </a:pPr>
            <a:r>
              <a:rPr lang="en-US" sz="4400" b="1">
                <a:latin typeface="Calibri" panose="020F0502020204030204" pitchFamily="34" charset="0"/>
                <a:ea typeface="Calibri" panose="020F0502020204030204" pitchFamily="34" charset="0"/>
              </a:rPr>
              <a:t>CODING/VERBAL ORDERS</a:t>
            </a:r>
          </a:p>
          <a:p>
            <a:pPr marL="0">
              <a:spcBef>
                <a:spcPts val="0"/>
              </a:spcBef>
            </a:pPr>
            <a:r>
              <a:rPr lang="en-US" sz="4400" b="1">
                <a:latin typeface="Calibri" panose="020F0502020204030204" pitchFamily="34" charset="0"/>
                <a:ea typeface="Calibri" panose="020F0502020204030204" pitchFamily="34" charset="0"/>
              </a:rPr>
              <a:t>Senior Surgical Care </a:t>
            </a:r>
          </a:p>
          <a:p>
            <a:pPr marL="0" marR="0">
              <a:spcBef>
                <a:spcPts val="0"/>
              </a:spcBef>
              <a:spcAft>
                <a:spcPts val="0"/>
              </a:spcAft>
            </a:pPr>
            <a:r>
              <a:rPr lang="en-US" sz="4400" b="1">
                <a:latin typeface="Calibri" panose="020F0502020204030204" pitchFamily="34" charset="0"/>
                <a:ea typeface="Calibri" panose="020F0502020204030204" pitchFamily="34" charset="0"/>
              </a:rPr>
              <a:t>NURSING COMMUNICATION- END OF SHIFT REPORT/ERM COMPONENTS</a:t>
            </a:r>
          </a:p>
          <a:p>
            <a:pPr marL="0" marR="0">
              <a:spcBef>
                <a:spcPts val="0"/>
              </a:spcBef>
              <a:spcAft>
                <a:spcPts val="0"/>
              </a:spcAft>
            </a:pPr>
            <a:r>
              <a:rPr lang="en-US" sz="4400" b="1">
                <a:effectLst/>
                <a:latin typeface="Calibri" panose="020F0502020204030204" pitchFamily="34" charset="0"/>
                <a:ea typeface="Calibri" panose="020F0502020204030204" pitchFamily="34" charset="0"/>
              </a:rPr>
              <a:t>Med Recon/Communication- KPACC med list</a:t>
            </a:r>
          </a:p>
          <a:p>
            <a:pPr marL="0">
              <a:spcBef>
                <a:spcPts val="0"/>
              </a:spcBef>
            </a:pPr>
            <a:r>
              <a:rPr lang="en-US" sz="4400" b="1">
                <a:effectLst/>
                <a:latin typeface="Calibri" panose="020F0502020204030204" pitchFamily="34" charset="0"/>
                <a:ea typeface="Calibri" panose="020F0502020204030204" pitchFamily="34" charset="0"/>
              </a:rPr>
              <a:t>Care Experience</a:t>
            </a:r>
          </a:p>
          <a:p>
            <a:pPr marL="0" marR="0" indent="0">
              <a:spcBef>
                <a:spcPts val="0"/>
              </a:spcBef>
              <a:spcAft>
                <a:spcPts val="0"/>
              </a:spcAft>
              <a:buNone/>
            </a:pPr>
            <a:endParaRPr lang="en-US" sz="4400" b="1">
              <a:effectLst/>
              <a:latin typeface="Calibri" panose="020F0502020204030204" pitchFamily="34" charset="0"/>
              <a:ea typeface="Calibri" panose="020F0502020204030204" pitchFamily="34" charset="0"/>
            </a:endParaRPr>
          </a:p>
          <a:p>
            <a:pPr marL="0" marR="0">
              <a:spcBef>
                <a:spcPts val="0"/>
              </a:spcBef>
              <a:spcAft>
                <a:spcPts val="0"/>
              </a:spcAft>
            </a:pPr>
            <a:endParaRPr lang="en-US" sz="4400" b="1">
              <a:latin typeface="Calibri" panose="020F0502020204030204" pitchFamily="34" charset="0"/>
              <a:ea typeface="Calibri" panose="020F0502020204030204" pitchFamily="34" charset="0"/>
            </a:endParaRPr>
          </a:p>
          <a:p>
            <a:pPr marL="0" marR="0">
              <a:spcBef>
                <a:spcPts val="0"/>
              </a:spcBef>
              <a:spcAft>
                <a:spcPts val="0"/>
              </a:spcAft>
            </a:pPr>
            <a:endParaRPr lang="en-US" sz="44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47561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A5A-A93A-4C3B-901F-EF3B2B5D0D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AC258C-857E-465A-954B-72C9AB42FB2F}"/>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EF2EFCF8-17AA-416B-BDA2-F89B3C632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 y="63740"/>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D0BE988-CE1E-4C1D-9B1F-D86B7F6DE187}"/>
              </a:ext>
            </a:extLst>
          </p:cNvPr>
          <p:cNvSpPr txBox="1">
            <a:spLocks/>
          </p:cNvSpPr>
          <p:nvPr/>
        </p:nvSpPr>
        <p:spPr>
          <a:xfrm>
            <a:off x="1222248" y="370815"/>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all" spc="0" normalizeH="0" baseline="0" noProof="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Calibri Light" panose="020F0302020204030204"/>
                <a:ea typeface="+mj-ea"/>
                <a:cs typeface="+mj-cs"/>
              </a:rPr>
              <a:t>Post Hospital Discharge appointment</a:t>
            </a:r>
          </a:p>
        </p:txBody>
      </p:sp>
      <p:sp>
        <p:nvSpPr>
          <p:cNvPr id="6" name="Content Placeholder 2">
            <a:extLst>
              <a:ext uri="{FF2B5EF4-FFF2-40B4-BE49-F238E27FC236}">
                <a16:creationId xmlns:a16="http://schemas.microsoft.com/office/drawing/2014/main" id="{13097611-D8F2-42C4-B456-6D82B1C89934}"/>
              </a:ext>
            </a:extLst>
          </p:cNvPr>
          <p:cNvSpPr txBox="1">
            <a:spLocks/>
          </p:cNvSpPr>
          <p:nvPr/>
        </p:nvSpPr>
        <p:spPr>
          <a:xfrm>
            <a:off x="1222248" y="2043363"/>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4472C4">
                  <a:lumMod val="75000"/>
                </a:srgbClr>
              </a:buClr>
              <a:buSzPct val="85000"/>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Please schedule 2-5 days post hospital not 1-3 per AFM</a:t>
            </a:r>
          </a:p>
          <a:p>
            <a:pPr marL="182880" marR="0" lvl="0" indent="-182880" algn="l" defTabSz="914400" rtl="0" eaLnBrk="1" fontAlgn="auto" latinLnBrk="0" hangingPunct="1">
              <a:lnSpc>
                <a:spcPct val="90000"/>
              </a:lnSpc>
              <a:spcBef>
                <a:spcPts val="1200"/>
              </a:spcBef>
              <a:spcAft>
                <a:spcPts val="0"/>
              </a:spcAft>
              <a:buClr>
                <a:srgbClr val="4472C4">
                  <a:lumMod val="75000"/>
                </a:srgbClr>
              </a:buClr>
              <a:buSzPct val="85000"/>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Video Visit strategy first</a:t>
            </a:r>
          </a:p>
          <a:p>
            <a:pPr marL="182880" marR="0" lvl="0" indent="-182880" algn="l" defTabSz="914400" rtl="0" eaLnBrk="1" fontAlgn="auto" latinLnBrk="0" hangingPunct="1">
              <a:lnSpc>
                <a:spcPct val="90000"/>
              </a:lnSpc>
              <a:spcBef>
                <a:spcPts val="1200"/>
              </a:spcBef>
              <a:spcAft>
                <a:spcPts val="0"/>
              </a:spcAft>
              <a:buClr>
                <a:srgbClr val="4472C4">
                  <a:lumMod val="75000"/>
                </a:srgbClr>
              </a:buClr>
              <a:buSzPct val="85000"/>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Use your judgement if you think Direct Office Visit needed instead </a:t>
            </a:r>
          </a:p>
        </p:txBody>
      </p:sp>
    </p:spTree>
    <p:extLst>
      <p:ext uri="{BB962C8B-B14F-4D97-AF65-F5344CB8AC3E}">
        <p14:creationId xmlns:p14="http://schemas.microsoft.com/office/powerpoint/2010/main" val="596918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616DD-F050-4D3C-8096-F301106C4C2F}"/>
              </a:ext>
            </a:extLst>
          </p:cNvPr>
          <p:cNvPicPr>
            <a:picLocks noChangeAspect="1"/>
          </p:cNvPicPr>
          <p:nvPr/>
        </p:nvPicPr>
        <p:blipFill>
          <a:blip r:embed="rId2"/>
          <a:stretch>
            <a:fillRect/>
          </a:stretch>
        </p:blipFill>
        <p:spPr>
          <a:xfrm>
            <a:off x="1640897" y="0"/>
            <a:ext cx="8910205" cy="6858000"/>
          </a:xfrm>
          <a:prstGeom prst="rect">
            <a:avLst/>
          </a:prstGeom>
        </p:spPr>
      </p:pic>
    </p:spTree>
    <p:extLst>
      <p:ext uri="{BB962C8B-B14F-4D97-AF65-F5344CB8AC3E}">
        <p14:creationId xmlns:p14="http://schemas.microsoft.com/office/powerpoint/2010/main" val="121803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8" name="Rectangle 67">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86D8A-FC5F-487F-A247-ED9AD0D9B8B0}"/>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b="1"/>
              <a:t>Celebrations</a:t>
            </a:r>
          </a:p>
        </p:txBody>
      </p:sp>
      <p:sp>
        <p:nvSpPr>
          <p:cNvPr id="70"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C00A9B2F-B089-42B5-86B6-CB189A373894}"/>
              </a:ext>
            </a:extLst>
          </p:cNvPr>
          <p:cNvPicPr>
            <a:picLocks noChangeAspect="1"/>
          </p:cNvPicPr>
          <p:nvPr/>
        </p:nvPicPr>
        <p:blipFill rotWithShape="1">
          <a:blip r:embed="rId2"/>
          <a:srcRect l="4700" r="30764"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Footer Placeholder 2">
            <a:extLst>
              <a:ext uri="{FF2B5EF4-FFF2-40B4-BE49-F238E27FC236}">
                <a16:creationId xmlns:a16="http://schemas.microsoft.com/office/drawing/2014/main" id="{D48736A4-EC42-40F3-B127-A0F47B929146}"/>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marR="0" lvl="0" indent="0" fontAlgn="auto">
              <a:spcBef>
                <a:spcPct val="50000"/>
              </a:spcBef>
              <a:spcAft>
                <a:spcPct val="40000"/>
              </a:spcAft>
              <a:buClr>
                <a:srgbClr val="009CBD"/>
              </a:buClr>
              <a:buSzTx/>
              <a:buFontTx/>
              <a:buNone/>
              <a:tabLst/>
              <a:defRPr/>
            </a:pPr>
            <a:r>
              <a:rPr kumimoji="0" lang="en-US" b="0" i="0" u="none" strike="noStrike" kern="1200" cap="none" spc="0" normalizeH="0" baseline="0" noProof="0">
                <a:ln>
                  <a:noFill/>
                </a:ln>
                <a:solidFill>
                  <a:schemeClr val="bg2">
                    <a:lumMod val="50000"/>
                  </a:schemeClr>
                </a:solidFill>
                <a:effectLst/>
                <a:uLnTx/>
                <a:uFillTx/>
                <a:latin typeface="+mn-lt"/>
                <a:ea typeface="+mn-ea"/>
                <a:cs typeface="+mn-cs"/>
              </a:rPr>
              <a:t>© 2021 The Permanente Medical Group</a:t>
            </a:r>
          </a:p>
        </p:txBody>
      </p:sp>
      <p:sp>
        <p:nvSpPr>
          <p:cNvPr id="4" name="Slide Number Placeholder 3">
            <a:extLst>
              <a:ext uri="{FF2B5EF4-FFF2-40B4-BE49-F238E27FC236}">
                <a16:creationId xmlns:a16="http://schemas.microsoft.com/office/drawing/2014/main" id="{FCC6CD4C-6BA2-4545-B275-CA660EB093D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596267AD-9F74-48D6-B119-B1FC434C053C}" type="slidenum">
              <a:rPr kumimoji="0" lang="en-US" u="none" strike="noStrike" cap="none" spc="0" normalizeH="0" baseline="0" noProof="0" smtClean="0">
                <a:ln>
                  <a:noFill/>
                </a:ln>
                <a:uLnTx/>
                <a:uFillTx/>
              </a:rPr>
              <a:pPr marR="0" lvl="0" indent="0" fontAlgn="auto">
                <a:spcBef>
                  <a:spcPts val="0"/>
                </a:spcBef>
                <a:spcAft>
                  <a:spcPts val="600"/>
                </a:spcAft>
                <a:buClrTx/>
                <a:buSzTx/>
                <a:buFontTx/>
                <a:buNone/>
                <a:tabLst/>
                <a:defRPr/>
              </a:pPr>
              <a:t>6</a:t>
            </a:fld>
            <a:endParaRPr kumimoji="0" lang="en-US" u="none" strike="noStrike" cap="none" spc="0" normalizeH="0" baseline="0" noProof="0">
              <a:ln>
                <a:noFill/>
              </a:ln>
              <a:uLnTx/>
              <a:uFillTx/>
            </a:endParaRPr>
          </a:p>
        </p:txBody>
      </p:sp>
      <p:grpSp>
        <p:nvGrpSpPr>
          <p:cNvPr id="72" name="Group 71">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3" name="Straight Connector 72">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94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3FD83-DA32-48A8-B001-8086A8884A45}"/>
              </a:ext>
            </a:extLst>
          </p:cNvPr>
          <p:cNvPicPr>
            <a:picLocks noChangeAspect="1"/>
          </p:cNvPicPr>
          <p:nvPr/>
        </p:nvPicPr>
        <p:blipFill>
          <a:blip r:embed="rId2"/>
          <a:stretch>
            <a:fillRect/>
          </a:stretch>
        </p:blipFill>
        <p:spPr>
          <a:xfrm>
            <a:off x="2052637" y="504825"/>
            <a:ext cx="8086725" cy="5848350"/>
          </a:xfrm>
          <a:prstGeom prst="rect">
            <a:avLst/>
          </a:prstGeom>
        </p:spPr>
      </p:pic>
    </p:spTree>
    <p:extLst>
      <p:ext uri="{BB962C8B-B14F-4D97-AF65-F5344CB8AC3E}">
        <p14:creationId xmlns:p14="http://schemas.microsoft.com/office/powerpoint/2010/main" val="4192782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4098" name="Picture 2">
            <a:extLst>
              <a:ext uri="{FF2B5EF4-FFF2-40B4-BE49-F238E27FC236}">
                <a16:creationId xmlns:a16="http://schemas.microsoft.com/office/drawing/2014/main" id="{0AC5AA47-A865-4F42-9F7A-6C5BB810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3E3AB6-6FB3-4C4D-BFA8-23219FEC88EA}"/>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0D5E60E-3BED-49E7-96C5-C729672BA362}"/>
              </a:ext>
            </a:extLst>
          </p:cNvPr>
          <p:cNvSpPr>
            <a:spLocks noGrp="1"/>
          </p:cNvSpPr>
          <p:nvPr>
            <p:ph sz="half" idx="1"/>
          </p:nvPr>
        </p:nvSpPr>
        <p:spPr>
          <a:xfrm>
            <a:off x="838200" y="1825625"/>
            <a:ext cx="5181600" cy="1736282"/>
          </a:xfrm>
        </p:spPr>
        <p:txBody>
          <a:bodyPr>
            <a:normAutofit fontScale="70000" lnSpcReduction="20000"/>
          </a:bodyPr>
          <a:lstStyle/>
          <a:p>
            <a:r>
              <a:rPr lang="en-US"/>
              <a:t>Please remember to sign your verbal orders daily</a:t>
            </a:r>
          </a:p>
          <a:p>
            <a:r>
              <a:rPr lang="en-US"/>
              <a:t>Remember to check your dear doctor notes for coding queries and address daily</a:t>
            </a:r>
          </a:p>
          <a:p>
            <a:r>
              <a:rPr lang="en-US"/>
              <a:t>Senior Surgical Care- remember to complete for anyone expected to go for surgery</a:t>
            </a:r>
          </a:p>
          <a:p>
            <a:pPr marL="457200" lvl="1" indent="0">
              <a:buNone/>
            </a:pPr>
            <a:endParaRPr lang="en-US"/>
          </a:p>
        </p:txBody>
      </p:sp>
      <p:pic>
        <p:nvPicPr>
          <p:cNvPr id="6" name="Picture 5">
            <a:extLst>
              <a:ext uri="{FF2B5EF4-FFF2-40B4-BE49-F238E27FC236}">
                <a16:creationId xmlns:a16="http://schemas.microsoft.com/office/drawing/2014/main" id="{6BEB4B7D-94BD-4580-A585-C5B4FAABC065}"/>
              </a:ext>
            </a:extLst>
          </p:cNvPr>
          <p:cNvPicPr>
            <a:picLocks noChangeAspect="1"/>
          </p:cNvPicPr>
          <p:nvPr/>
        </p:nvPicPr>
        <p:blipFill rotWithShape="1">
          <a:blip r:embed="rId4"/>
          <a:srcRect r="28042" b="575"/>
          <a:stretch/>
        </p:blipFill>
        <p:spPr>
          <a:xfrm>
            <a:off x="6019800" y="1160252"/>
            <a:ext cx="5181600" cy="4204803"/>
          </a:xfrm>
          <a:prstGeom prst="rect">
            <a:avLst/>
          </a:prstGeom>
        </p:spPr>
      </p:pic>
    </p:spTree>
    <p:extLst>
      <p:ext uri="{BB962C8B-B14F-4D97-AF65-F5344CB8AC3E}">
        <p14:creationId xmlns:p14="http://schemas.microsoft.com/office/powerpoint/2010/main" val="2622512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4098" name="Picture 2">
            <a:extLst>
              <a:ext uri="{FF2B5EF4-FFF2-40B4-BE49-F238E27FC236}">
                <a16:creationId xmlns:a16="http://schemas.microsoft.com/office/drawing/2014/main" id="{0AC5AA47-A865-4F42-9F7A-6C5BB810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3E3AB6-6FB3-4C4D-BFA8-23219FEC88EA}"/>
              </a:ext>
            </a:extLst>
          </p:cNvPr>
          <p:cNvSpPr>
            <a:spLocks noGrp="1"/>
          </p:cNvSpPr>
          <p:nvPr>
            <p:ph type="title"/>
          </p:nvPr>
        </p:nvSpPr>
        <p:spPr/>
        <p:txBody>
          <a:bodyPr/>
          <a:lstStyle/>
          <a:p>
            <a:r>
              <a:rPr lang="en-US"/>
              <a:t>Nursing End of Shift Report- Remember to check daily</a:t>
            </a:r>
          </a:p>
        </p:txBody>
      </p:sp>
      <p:sp>
        <p:nvSpPr>
          <p:cNvPr id="3" name="Content Placeholder 2">
            <a:extLst>
              <a:ext uri="{FF2B5EF4-FFF2-40B4-BE49-F238E27FC236}">
                <a16:creationId xmlns:a16="http://schemas.microsoft.com/office/drawing/2014/main" id="{60D5E60E-3BED-49E7-96C5-C729672BA362}"/>
              </a:ext>
            </a:extLst>
          </p:cNvPr>
          <p:cNvSpPr>
            <a:spLocks noGrp="1"/>
          </p:cNvSpPr>
          <p:nvPr>
            <p:ph sz="half" idx="1"/>
          </p:nvPr>
        </p:nvSpPr>
        <p:spPr>
          <a:xfrm>
            <a:off x="838200" y="1825625"/>
            <a:ext cx="5181600" cy="1736282"/>
          </a:xfrm>
        </p:spPr>
        <p:txBody>
          <a:bodyPr>
            <a:normAutofit/>
          </a:bodyPr>
          <a:lstStyle/>
          <a:p>
            <a:endParaRPr lang="en-US"/>
          </a:p>
          <a:p>
            <a:pPr marL="457200" lvl="1" indent="0">
              <a:buNone/>
            </a:pPr>
            <a:endParaRPr lang="en-US"/>
          </a:p>
        </p:txBody>
      </p:sp>
      <p:pic>
        <p:nvPicPr>
          <p:cNvPr id="10" name="Picture 9">
            <a:extLst>
              <a:ext uri="{FF2B5EF4-FFF2-40B4-BE49-F238E27FC236}">
                <a16:creationId xmlns:a16="http://schemas.microsoft.com/office/drawing/2014/main" id="{2CA7583F-923B-4937-8BB1-B664FF2F662F}"/>
              </a:ext>
            </a:extLst>
          </p:cNvPr>
          <p:cNvPicPr>
            <a:picLocks noChangeAspect="1"/>
          </p:cNvPicPr>
          <p:nvPr/>
        </p:nvPicPr>
        <p:blipFill>
          <a:blip r:embed="rId4"/>
          <a:stretch>
            <a:fillRect/>
          </a:stretch>
        </p:blipFill>
        <p:spPr>
          <a:xfrm>
            <a:off x="101847" y="1777870"/>
            <a:ext cx="6334125" cy="4819650"/>
          </a:xfrm>
          <a:prstGeom prst="rect">
            <a:avLst/>
          </a:prstGeom>
        </p:spPr>
      </p:pic>
      <p:pic>
        <p:nvPicPr>
          <p:cNvPr id="12" name="Picture 11">
            <a:extLst>
              <a:ext uri="{FF2B5EF4-FFF2-40B4-BE49-F238E27FC236}">
                <a16:creationId xmlns:a16="http://schemas.microsoft.com/office/drawing/2014/main" id="{516594F3-907A-487A-BCE8-601866222CB5}"/>
              </a:ext>
            </a:extLst>
          </p:cNvPr>
          <p:cNvPicPr>
            <a:picLocks noChangeAspect="1"/>
          </p:cNvPicPr>
          <p:nvPr/>
        </p:nvPicPr>
        <p:blipFill>
          <a:blip r:embed="rId5"/>
          <a:stretch>
            <a:fillRect/>
          </a:stretch>
        </p:blipFill>
        <p:spPr>
          <a:xfrm>
            <a:off x="5924549" y="1777870"/>
            <a:ext cx="6267450" cy="4410075"/>
          </a:xfrm>
          <a:prstGeom prst="rect">
            <a:avLst/>
          </a:prstGeom>
        </p:spPr>
      </p:pic>
    </p:spTree>
    <p:extLst>
      <p:ext uri="{BB962C8B-B14F-4D97-AF65-F5344CB8AC3E}">
        <p14:creationId xmlns:p14="http://schemas.microsoft.com/office/powerpoint/2010/main" val="3754589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4098" name="Picture 2">
            <a:extLst>
              <a:ext uri="{FF2B5EF4-FFF2-40B4-BE49-F238E27FC236}">
                <a16:creationId xmlns:a16="http://schemas.microsoft.com/office/drawing/2014/main" id="{0AC5AA47-A865-4F42-9F7A-6C5BB810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3E3AB6-6FB3-4C4D-BFA8-23219FEC88EA}"/>
              </a:ext>
            </a:extLst>
          </p:cNvPr>
          <p:cNvSpPr>
            <a:spLocks noGrp="1"/>
          </p:cNvSpPr>
          <p:nvPr>
            <p:ph type="title"/>
          </p:nvPr>
        </p:nvSpPr>
        <p:spPr>
          <a:xfrm>
            <a:off x="527808" y="377912"/>
            <a:ext cx="10515600" cy="1325563"/>
          </a:xfrm>
        </p:spPr>
        <p:txBody>
          <a:bodyPr/>
          <a:lstStyle/>
          <a:p>
            <a:r>
              <a:rPr lang="en-US"/>
              <a:t>ERM DOCUMENTATION</a:t>
            </a:r>
            <a:br>
              <a:rPr lang="en-US"/>
            </a:br>
            <a:r>
              <a:rPr lang="en-US"/>
              <a:t>End of shift Report</a:t>
            </a:r>
          </a:p>
        </p:txBody>
      </p:sp>
      <p:pic>
        <p:nvPicPr>
          <p:cNvPr id="6" name="Picture 5">
            <a:extLst>
              <a:ext uri="{FF2B5EF4-FFF2-40B4-BE49-F238E27FC236}">
                <a16:creationId xmlns:a16="http://schemas.microsoft.com/office/drawing/2014/main" id="{21635F1D-E675-4C33-B03D-D88A984D2843}"/>
              </a:ext>
            </a:extLst>
          </p:cNvPr>
          <p:cNvPicPr>
            <a:picLocks noChangeAspect="1"/>
          </p:cNvPicPr>
          <p:nvPr/>
        </p:nvPicPr>
        <p:blipFill>
          <a:blip r:embed="rId4"/>
          <a:stretch>
            <a:fillRect/>
          </a:stretch>
        </p:blipFill>
        <p:spPr>
          <a:xfrm>
            <a:off x="6467475" y="365125"/>
            <a:ext cx="4886325" cy="6391275"/>
          </a:xfrm>
          <a:prstGeom prst="rect">
            <a:avLst/>
          </a:prstGeom>
        </p:spPr>
      </p:pic>
    </p:spTree>
    <p:extLst>
      <p:ext uri="{BB962C8B-B14F-4D97-AF65-F5344CB8AC3E}">
        <p14:creationId xmlns:p14="http://schemas.microsoft.com/office/powerpoint/2010/main" val="4003474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4098" name="Picture 2">
            <a:extLst>
              <a:ext uri="{FF2B5EF4-FFF2-40B4-BE49-F238E27FC236}">
                <a16:creationId xmlns:a16="http://schemas.microsoft.com/office/drawing/2014/main" id="{0AC5AA47-A865-4F42-9F7A-6C5BB810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3E3AB6-6FB3-4C4D-BFA8-23219FEC88EA}"/>
              </a:ext>
            </a:extLst>
          </p:cNvPr>
          <p:cNvSpPr>
            <a:spLocks noGrp="1"/>
          </p:cNvSpPr>
          <p:nvPr>
            <p:ph type="title"/>
          </p:nvPr>
        </p:nvSpPr>
        <p:spPr/>
        <p:txBody>
          <a:bodyPr/>
          <a:lstStyle/>
          <a:p>
            <a:r>
              <a:rPr lang="en-US"/>
              <a:t>KPAC Med Recon- med list </a:t>
            </a:r>
          </a:p>
        </p:txBody>
      </p:sp>
      <p:sp>
        <p:nvSpPr>
          <p:cNvPr id="3" name="Content Placeholder 2">
            <a:extLst>
              <a:ext uri="{FF2B5EF4-FFF2-40B4-BE49-F238E27FC236}">
                <a16:creationId xmlns:a16="http://schemas.microsoft.com/office/drawing/2014/main" id="{60D5E60E-3BED-49E7-96C5-C729672BA362}"/>
              </a:ext>
            </a:extLst>
          </p:cNvPr>
          <p:cNvSpPr>
            <a:spLocks noGrp="1"/>
          </p:cNvSpPr>
          <p:nvPr>
            <p:ph sz="half" idx="1"/>
          </p:nvPr>
        </p:nvSpPr>
        <p:spPr>
          <a:xfrm>
            <a:off x="838200" y="1825625"/>
            <a:ext cx="5181600" cy="1736282"/>
          </a:xfrm>
        </p:spPr>
        <p:txBody>
          <a:bodyPr>
            <a:normAutofit/>
          </a:bodyPr>
          <a:lstStyle/>
          <a:p>
            <a:r>
              <a:rPr lang="en-US"/>
              <a:t>Demo</a:t>
            </a:r>
          </a:p>
          <a:p>
            <a:pPr marL="457200" lvl="1" indent="0">
              <a:buNone/>
            </a:pPr>
            <a:endParaRPr lang="en-US"/>
          </a:p>
        </p:txBody>
      </p:sp>
    </p:spTree>
    <p:extLst>
      <p:ext uri="{BB962C8B-B14F-4D97-AF65-F5344CB8AC3E}">
        <p14:creationId xmlns:p14="http://schemas.microsoft.com/office/powerpoint/2010/main" val="199944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4098" name="Picture 2">
            <a:extLst>
              <a:ext uri="{FF2B5EF4-FFF2-40B4-BE49-F238E27FC236}">
                <a16:creationId xmlns:a16="http://schemas.microsoft.com/office/drawing/2014/main" id="{0AC5AA47-A865-4F42-9F7A-6C5BB810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3E3AB6-6FB3-4C4D-BFA8-23219FEC88EA}"/>
              </a:ext>
            </a:extLst>
          </p:cNvPr>
          <p:cNvSpPr>
            <a:spLocks noGrp="1"/>
          </p:cNvSpPr>
          <p:nvPr>
            <p:ph type="title"/>
          </p:nvPr>
        </p:nvSpPr>
        <p:spPr>
          <a:xfrm>
            <a:off x="614265" y="2277901"/>
            <a:ext cx="10515600" cy="1325563"/>
          </a:xfrm>
        </p:spPr>
        <p:txBody>
          <a:bodyPr/>
          <a:lstStyle/>
          <a:p>
            <a:r>
              <a:rPr lang="en-US"/>
              <a:t>Care </a:t>
            </a:r>
            <a:br>
              <a:rPr lang="en-US"/>
            </a:br>
            <a:r>
              <a:rPr lang="en-US"/>
              <a:t>Experience</a:t>
            </a:r>
          </a:p>
        </p:txBody>
      </p:sp>
      <p:pic>
        <p:nvPicPr>
          <p:cNvPr id="8" name="Picture 7">
            <a:extLst>
              <a:ext uri="{FF2B5EF4-FFF2-40B4-BE49-F238E27FC236}">
                <a16:creationId xmlns:a16="http://schemas.microsoft.com/office/drawing/2014/main" id="{D59A3947-3404-45BD-AA2B-E6EB70AA9F32}"/>
              </a:ext>
            </a:extLst>
          </p:cNvPr>
          <p:cNvPicPr>
            <a:picLocks noChangeAspect="1"/>
          </p:cNvPicPr>
          <p:nvPr/>
        </p:nvPicPr>
        <p:blipFill>
          <a:blip r:embed="rId4"/>
          <a:stretch>
            <a:fillRect/>
          </a:stretch>
        </p:blipFill>
        <p:spPr>
          <a:xfrm>
            <a:off x="4427425" y="209549"/>
            <a:ext cx="7648575" cy="6438900"/>
          </a:xfrm>
          <a:prstGeom prst="rect">
            <a:avLst/>
          </a:prstGeom>
        </p:spPr>
      </p:pic>
    </p:spTree>
    <p:extLst>
      <p:ext uri="{BB962C8B-B14F-4D97-AF65-F5344CB8AC3E}">
        <p14:creationId xmlns:p14="http://schemas.microsoft.com/office/powerpoint/2010/main" val="4199242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4098" name="Picture 2">
            <a:extLst>
              <a:ext uri="{FF2B5EF4-FFF2-40B4-BE49-F238E27FC236}">
                <a16:creationId xmlns:a16="http://schemas.microsoft.com/office/drawing/2014/main" id="{0AC5AA47-A865-4F42-9F7A-6C5BB810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3E3AB6-6FB3-4C4D-BFA8-23219FEC88EA}"/>
              </a:ext>
            </a:extLst>
          </p:cNvPr>
          <p:cNvSpPr>
            <a:spLocks noGrp="1"/>
          </p:cNvSpPr>
          <p:nvPr>
            <p:ph type="title"/>
          </p:nvPr>
        </p:nvSpPr>
        <p:spPr>
          <a:xfrm>
            <a:off x="605616" y="-276045"/>
            <a:ext cx="10515600" cy="1325563"/>
          </a:xfrm>
        </p:spPr>
        <p:txBody>
          <a:bodyPr/>
          <a:lstStyle/>
          <a:p>
            <a:r>
              <a:rPr lang="en-US"/>
              <a:t>Care Experience</a:t>
            </a:r>
          </a:p>
        </p:txBody>
      </p:sp>
      <p:pic>
        <p:nvPicPr>
          <p:cNvPr id="6" name="Picture 5">
            <a:extLst>
              <a:ext uri="{FF2B5EF4-FFF2-40B4-BE49-F238E27FC236}">
                <a16:creationId xmlns:a16="http://schemas.microsoft.com/office/drawing/2014/main" id="{06E0952C-9EE5-40AF-9B31-2E536180B4CF}"/>
              </a:ext>
            </a:extLst>
          </p:cNvPr>
          <p:cNvPicPr>
            <a:picLocks noChangeAspect="1"/>
          </p:cNvPicPr>
          <p:nvPr/>
        </p:nvPicPr>
        <p:blipFill>
          <a:blip r:embed="rId4"/>
          <a:stretch>
            <a:fillRect/>
          </a:stretch>
        </p:blipFill>
        <p:spPr>
          <a:xfrm>
            <a:off x="605616" y="758948"/>
            <a:ext cx="9077325" cy="3114675"/>
          </a:xfrm>
          <a:prstGeom prst="rect">
            <a:avLst/>
          </a:prstGeom>
        </p:spPr>
      </p:pic>
      <p:pic>
        <p:nvPicPr>
          <p:cNvPr id="8" name="Picture 7">
            <a:extLst>
              <a:ext uri="{FF2B5EF4-FFF2-40B4-BE49-F238E27FC236}">
                <a16:creationId xmlns:a16="http://schemas.microsoft.com/office/drawing/2014/main" id="{65E43A59-2211-4ADD-9AEA-669251E2E41A}"/>
              </a:ext>
            </a:extLst>
          </p:cNvPr>
          <p:cNvPicPr>
            <a:picLocks noChangeAspect="1"/>
          </p:cNvPicPr>
          <p:nvPr/>
        </p:nvPicPr>
        <p:blipFill>
          <a:blip r:embed="rId5"/>
          <a:stretch>
            <a:fillRect/>
          </a:stretch>
        </p:blipFill>
        <p:spPr>
          <a:xfrm>
            <a:off x="605616" y="3583053"/>
            <a:ext cx="8467725" cy="2971800"/>
          </a:xfrm>
          <a:prstGeom prst="rect">
            <a:avLst/>
          </a:prstGeom>
        </p:spPr>
      </p:pic>
    </p:spTree>
    <p:extLst>
      <p:ext uri="{BB962C8B-B14F-4D97-AF65-F5344CB8AC3E}">
        <p14:creationId xmlns:p14="http://schemas.microsoft.com/office/powerpoint/2010/main" val="1656187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5CB5A-F80F-4E77-B8F7-F5908B7B2D58}"/>
              </a:ext>
            </a:extLst>
          </p:cNvPr>
          <p:cNvPicPr>
            <a:picLocks noChangeAspect="1"/>
          </p:cNvPicPr>
          <p:nvPr/>
        </p:nvPicPr>
        <p:blipFill>
          <a:blip r:embed="rId2"/>
          <a:stretch>
            <a:fillRect/>
          </a:stretch>
        </p:blipFill>
        <p:spPr>
          <a:xfrm>
            <a:off x="837744" y="1252539"/>
            <a:ext cx="10516511" cy="4352921"/>
          </a:xfrm>
          <a:prstGeom prst="rect">
            <a:avLst/>
          </a:prstGeom>
        </p:spPr>
      </p:pic>
      <p:sp>
        <p:nvSpPr>
          <p:cNvPr id="2" name="Title 1">
            <a:extLst>
              <a:ext uri="{FF2B5EF4-FFF2-40B4-BE49-F238E27FC236}">
                <a16:creationId xmlns:a16="http://schemas.microsoft.com/office/drawing/2014/main" id="{173E3AB6-6FB3-4C4D-BFA8-23219FEC88EA}"/>
              </a:ext>
            </a:extLst>
          </p:cNvPr>
          <p:cNvSpPr>
            <a:spLocks noGrp="1"/>
          </p:cNvSpPr>
          <p:nvPr>
            <p:ph type="title"/>
          </p:nvPr>
        </p:nvSpPr>
        <p:spPr/>
        <p:txBody>
          <a:bodyPr/>
          <a:lstStyle/>
          <a:p>
            <a:r>
              <a:rPr lang="en-US"/>
              <a:t>Care Experience</a:t>
            </a:r>
          </a:p>
        </p:txBody>
      </p:sp>
      <p:pic>
        <p:nvPicPr>
          <p:cNvPr id="8" name="Picture 7">
            <a:extLst>
              <a:ext uri="{FF2B5EF4-FFF2-40B4-BE49-F238E27FC236}">
                <a16:creationId xmlns:a16="http://schemas.microsoft.com/office/drawing/2014/main" id="{209AA4CC-6EEE-4184-8A26-5D07C641B795}"/>
              </a:ext>
            </a:extLst>
          </p:cNvPr>
          <p:cNvPicPr>
            <a:picLocks noChangeAspect="1"/>
          </p:cNvPicPr>
          <p:nvPr/>
        </p:nvPicPr>
        <p:blipFill>
          <a:blip r:embed="rId3"/>
          <a:stretch>
            <a:fillRect/>
          </a:stretch>
        </p:blipFill>
        <p:spPr>
          <a:xfrm>
            <a:off x="0" y="1564652"/>
            <a:ext cx="12192000" cy="3728695"/>
          </a:xfrm>
          <a:prstGeom prst="rect">
            <a:avLst/>
          </a:prstGeom>
        </p:spPr>
      </p:pic>
    </p:spTree>
    <p:extLst>
      <p:ext uri="{BB962C8B-B14F-4D97-AF65-F5344CB8AC3E}">
        <p14:creationId xmlns:p14="http://schemas.microsoft.com/office/powerpoint/2010/main" val="2349902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DCA0-D3AD-4A9E-BA41-AB8F7D742345}"/>
              </a:ext>
            </a:extLst>
          </p:cNvPr>
          <p:cNvSpPr>
            <a:spLocks noGrp="1"/>
          </p:cNvSpPr>
          <p:nvPr>
            <p:ph type="title"/>
          </p:nvPr>
        </p:nvSpPr>
        <p:spPr/>
        <p:txBody>
          <a:bodyPr/>
          <a:lstStyle/>
          <a:p>
            <a:r>
              <a:rPr lang="en-US"/>
              <a:t>Care Experience</a:t>
            </a:r>
          </a:p>
        </p:txBody>
      </p:sp>
      <p:pic>
        <p:nvPicPr>
          <p:cNvPr id="8" name="Picture 7">
            <a:extLst>
              <a:ext uri="{FF2B5EF4-FFF2-40B4-BE49-F238E27FC236}">
                <a16:creationId xmlns:a16="http://schemas.microsoft.com/office/drawing/2014/main" id="{7A945F6A-7417-4CEA-90A6-AF3F613F0D4E}"/>
              </a:ext>
            </a:extLst>
          </p:cNvPr>
          <p:cNvPicPr>
            <a:picLocks noChangeAspect="1"/>
          </p:cNvPicPr>
          <p:nvPr/>
        </p:nvPicPr>
        <p:blipFill>
          <a:blip r:embed="rId2"/>
          <a:stretch>
            <a:fillRect/>
          </a:stretch>
        </p:blipFill>
        <p:spPr>
          <a:xfrm>
            <a:off x="0" y="1495176"/>
            <a:ext cx="12192000" cy="3867647"/>
          </a:xfrm>
          <a:prstGeom prst="rect">
            <a:avLst/>
          </a:prstGeom>
        </p:spPr>
      </p:pic>
    </p:spTree>
    <p:extLst>
      <p:ext uri="{BB962C8B-B14F-4D97-AF65-F5344CB8AC3E}">
        <p14:creationId xmlns:p14="http://schemas.microsoft.com/office/powerpoint/2010/main" val="2869051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BED2-B8B9-48DF-87B7-0DD7146EBF5F}"/>
              </a:ext>
            </a:extLst>
          </p:cNvPr>
          <p:cNvSpPr>
            <a:spLocks noGrp="1"/>
          </p:cNvSpPr>
          <p:nvPr>
            <p:ph type="title"/>
          </p:nvPr>
        </p:nvSpPr>
        <p:spPr/>
        <p:txBody>
          <a:bodyPr/>
          <a:lstStyle/>
          <a:p>
            <a:r>
              <a:rPr lang="en-US"/>
              <a:t>Care Experience</a:t>
            </a:r>
          </a:p>
        </p:txBody>
      </p:sp>
      <p:pic>
        <p:nvPicPr>
          <p:cNvPr id="8" name="Picture 7">
            <a:extLst>
              <a:ext uri="{FF2B5EF4-FFF2-40B4-BE49-F238E27FC236}">
                <a16:creationId xmlns:a16="http://schemas.microsoft.com/office/drawing/2014/main" id="{52A6A70C-B68E-4EBB-9A8A-80743E91736D}"/>
              </a:ext>
            </a:extLst>
          </p:cNvPr>
          <p:cNvPicPr>
            <a:picLocks noChangeAspect="1"/>
          </p:cNvPicPr>
          <p:nvPr/>
        </p:nvPicPr>
        <p:blipFill>
          <a:blip r:embed="rId2"/>
          <a:stretch>
            <a:fillRect/>
          </a:stretch>
        </p:blipFill>
        <p:spPr>
          <a:xfrm>
            <a:off x="0" y="1506769"/>
            <a:ext cx="12192000" cy="3844462"/>
          </a:xfrm>
          <a:prstGeom prst="rect">
            <a:avLst/>
          </a:prstGeom>
        </p:spPr>
      </p:pic>
    </p:spTree>
    <p:extLst>
      <p:ext uri="{BB962C8B-B14F-4D97-AF65-F5344CB8AC3E}">
        <p14:creationId xmlns:p14="http://schemas.microsoft.com/office/powerpoint/2010/main" val="27135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9" name="Rectangle 1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9D90D7-C359-42D3-BF94-872E42DEFD4A}"/>
              </a:ext>
            </a:extLst>
          </p:cNvPr>
          <p:cNvPicPr>
            <a:picLocks noChangeAspect="1"/>
          </p:cNvPicPr>
          <p:nvPr/>
        </p:nvPicPr>
        <p:blipFill rotWithShape="1">
          <a:blip r:embed="rId2">
            <a:alphaModFix amt="35000"/>
          </a:blip>
          <a:srcRect/>
          <a:stretch/>
        </p:blipFill>
        <p:spPr>
          <a:xfrm>
            <a:off x="3174" y="10"/>
            <a:ext cx="12192000" cy="6857990"/>
          </a:xfrm>
          <a:prstGeom prst="rect">
            <a:avLst/>
          </a:prstGeom>
        </p:spPr>
      </p:pic>
      <p:sp>
        <p:nvSpPr>
          <p:cNvPr id="4" name="Title 3">
            <a:extLst>
              <a:ext uri="{FF2B5EF4-FFF2-40B4-BE49-F238E27FC236}">
                <a16:creationId xmlns:a16="http://schemas.microsoft.com/office/drawing/2014/main" id="{54C97FF3-CB95-44B1-B8CB-00F5BFDCAF6A}"/>
              </a:ext>
            </a:extLst>
          </p:cNvPr>
          <p:cNvSpPr>
            <a:spLocks noGrp="1"/>
          </p:cNvSpPr>
          <p:nvPr>
            <p:ph type="title"/>
          </p:nvPr>
        </p:nvSpPr>
        <p:spPr>
          <a:xfrm>
            <a:off x="678390" y="5052887"/>
            <a:ext cx="8534400" cy="499524"/>
          </a:xfrm>
        </p:spPr>
        <p:txBody>
          <a:bodyPr vert="horz" lIns="91440" tIns="45720" rIns="91440" bIns="45720" rtlCol="0" anchor="ctr" anchorCtr="0">
            <a:normAutofit fontScale="90000"/>
          </a:bodyPr>
          <a:lstStyle/>
          <a:p>
            <a:r>
              <a:rPr lang="en-US" b="1" err="1"/>
              <a:t>june</a:t>
            </a:r>
            <a:r>
              <a:rPr lang="en-US" b="1"/>
              <a:t> Birthdays</a:t>
            </a:r>
            <a:br>
              <a:rPr lang="en-US" b="1"/>
            </a:br>
            <a:endParaRPr lang="en-US" b="1"/>
          </a:p>
        </p:txBody>
      </p:sp>
      <p:sp>
        <p:nvSpPr>
          <p:cNvPr id="5" name="TextBox 4">
            <a:extLst>
              <a:ext uri="{FF2B5EF4-FFF2-40B4-BE49-F238E27FC236}">
                <a16:creationId xmlns:a16="http://schemas.microsoft.com/office/drawing/2014/main" id="{2D8D41E4-0207-42BB-8D55-2270F63C20B2}"/>
              </a:ext>
            </a:extLst>
          </p:cNvPr>
          <p:cNvSpPr txBox="1"/>
          <p:nvPr/>
        </p:nvSpPr>
        <p:spPr>
          <a:xfrm>
            <a:off x="684211" y="685800"/>
            <a:ext cx="10964449" cy="4046412"/>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sz="2600" b="1"/>
          </a:p>
          <a:p>
            <a:pPr defTabSz="457200">
              <a:lnSpc>
                <a:spcPct val="90000"/>
              </a:lnSpc>
              <a:spcBef>
                <a:spcPct val="20000"/>
              </a:spcBef>
              <a:spcAft>
                <a:spcPts val="600"/>
              </a:spcAft>
              <a:buClr>
                <a:schemeClr val="tx1"/>
              </a:buClr>
              <a:buSzPct val="80000"/>
            </a:pPr>
            <a:endParaRPr lang="en-US" b="1"/>
          </a:p>
          <a:p>
            <a:pPr marL="285750" indent="-285750"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p:txBody>
      </p:sp>
      <p:sp>
        <p:nvSpPr>
          <p:cNvPr id="3" name="Footer Placeholder 2">
            <a:extLst>
              <a:ext uri="{FF2B5EF4-FFF2-40B4-BE49-F238E27FC236}">
                <a16:creationId xmlns:a16="http://schemas.microsoft.com/office/drawing/2014/main" id="{800750D6-B428-4283-9840-F10B8F6DDD5B}"/>
              </a:ext>
            </a:extLst>
          </p:cNvPr>
          <p:cNvSpPr>
            <a:spLocks noGrp="1"/>
          </p:cNvSpPr>
          <p:nvPr>
            <p:ph type="ftr" sz="quarter" idx="11"/>
          </p:nvPr>
        </p:nvSpPr>
        <p:spPr>
          <a:xfrm>
            <a:off x="684212" y="6172200"/>
            <a:ext cx="7543800" cy="365125"/>
          </a:xfrm>
        </p:spPr>
        <p:txBody>
          <a:bodyPr vert="horz" lIns="91440" tIns="45720" rIns="91440" bIns="45720" rtlCol="0" anchor="t" anchorCtr="0">
            <a:normAutofit/>
          </a:bodyPr>
          <a:lstStyle/>
          <a:p>
            <a:pPr>
              <a:spcAft>
                <a:spcPts val="600"/>
              </a:spcAft>
            </a:pPr>
            <a:r>
              <a:rPr lang="en-US" b="0" i="0" kern="1200">
                <a:solidFill>
                  <a:srgbClr val="FFFFFF">
                    <a:alpha val="80000"/>
                  </a:srgbClr>
                </a:solidFill>
                <a:effectLst/>
                <a:latin typeface="+mn-lt"/>
                <a:ea typeface="+mn-ea"/>
                <a:cs typeface="+mn-cs"/>
              </a:rPr>
              <a:t>© 2021 The Permanente Medical Group</a:t>
            </a:r>
          </a:p>
        </p:txBody>
      </p:sp>
      <p:sp>
        <p:nvSpPr>
          <p:cNvPr id="2" name="Slide Number Placeholder 1">
            <a:extLst>
              <a:ext uri="{FF2B5EF4-FFF2-40B4-BE49-F238E27FC236}">
                <a16:creationId xmlns:a16="http://schemas.microsoft.com/office/drawing/2014/main" id="{4D738ED2-0C82-4D1A-A0A6-042DF422A54C}"/>
              </a:ext>
            </a:extLst>
          </p:cNvPr>
          <p:cNvSpPr>
            <a:spLocks noGrp="1"/>
          </p:cNvSpPr>
          <p:nvPr>
            <p:ph type="sldNum" sz="quarter" idx="12"/>
          </p:nvPr>
        </p:nvSpPr>
        <p:spPr>
          <a:xfrm>
            <a:off x="10363200" y="5578475"/>
            <a:ext cx="1142245" cy="669925"/>
          </a:xfrm>
        </p:spPr>
        <p:txBody>
          <a:bodyPr vert="horz" lIns="91440" tIns="45720" rIns="91440" bIns="45720" rtlCol="0" anchor="b" anchorCtr="0">
            <a:normAutofit/>
          </a:bodyPr>
          <a:lstStyle/>
          <a:p>
            <a:pPr>
              <a:spcAft>
                <a:spcPts val="600"/>
              </a:spcAft>
            </a:pPr>
            <a:fld id="{06B54077-DDC4-8645-A9B4-3523D661A7EA}" type="slidenum">
              <a:rPr lang="en-US">
                <a:solidFill>
                  <a:srgbClr val="FFFFFF">
                    <a:alpha val="80000"/>
                  </a:srgbClr>
                </a:solidFill>
              </a:rPr>
              <a:pPr>
                <a:spcAft>
                  <a:spcPts val="600"/>
                </a:spcAft>
              </a:pPr>
              <a:t>7</a:t>
            </a:fld>
            <a:endParaRPr lang="en-US">
              <a:solidFill>
                <a:srgbClr val="FFFFFF">
                  <a:alpha val="80000"/>
                </a:srgbClr>
              </a:solidFill>
            </a:endParaRPr>
          </a:p>
        </p:txBody>
      </p:sp>
      <p:sp>
        <p:nvSpPr>
          <p:cNvPr id="6" name="TextBox 5">
            <a:extLst>
              <a:ext uri="{FF2B5EF4-FFF2-40B4-BE49-F238E27FC236}">
                <a16:creationId xmlns:a16="http://schemas.microsoft.com/office/drawing/2014/main" id="{0A32B3EC-9C0D-49CB-B3F5-EE6EFE680944}"/>
              </a:ext>
            </a:extLst>
          </p:cNvPr>
          <p:cNvSpPr txBox="1"/>
          <p:nvPr/>
        </p:nvSpPr>
        <p:spPr>
          <a:xfrm>
            <a:off x="677917" y="1479331"/>
            <a:ext cx="10087303"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t>Hadie Khodabakhsh 6/9</a:t>
            </a:r>
          </a:p>
          <a:p>
            <a:pPr marL="457200" indent="-457200">
              <a:buFont typeface="Arial"/>
              <a:buChar char="•"/>
            </a:pPr>
            <a:r>
              <a:rPr lang="en-US" sz="2800"/>
              <a:t>Jen </a:t>
            </a:r>
            <a:r>
              <a:rPr lang="en-US" sz="2800" err="1"/>
              <a:t>Tinloy</a:t>
            </a:r>
            <a:r>
              <a:rPr lang="en-US" sz="2800"/>
              <a:t> 6/9</a:t>
            </a:r>
          </a:p>
          <a:p>
            <a:pPr marL="457200" indent="-457200">
              <a:buFont typeface="Arial"/>
              <a:buChar char="•"/>
            </a:pPr>
            <a:r>
              <a:rPr lang="en-US" sz="2800"/>
              <a:t>Vijay Tiwari 6/18</a:t>
            </a:r>
          </a:p>
          <a:p>
            <a:pPr marL="457200" indent="-457200">
              <a:buFont typeface="Arial"/>
              <a:buChar char="•"/>
            </a:pPr>
            <a:r>
              <a:rPr lang="en-US" sz="2800"/>
              <a:t>Stephen Lau 6/18</a:t>
            </a:r>
          </a:p>
          <a:p>
            <a:pPr marL="285750" indent="-285750">
              <a:buFont typeface="Arial"/>
              <a:buChar char="•"/>
            </a:pPr>
            <a:endParaRPr lang="en-US" b="1"/>
          </a:p>
          <a:p>
            <a:pPr marL="285750" indent="-285750">
              <a:buFont typeface="Arial" panose="020B0604020202020204" pitchFamily="34" charset="0"/>
              <a:buChar char="•"/>
            </a:pPr>
            <a:endParaRPr lang="en-US" b="1"/>
          </a:p>
        </p:txBody>
      </p:sp>
    </p:spTree>
    <p:extLst>
      <p:ext uri="{BB962C8B-B14F-4D97-AF65-F5344CB8AC3E}">
        <p14:creationId xmlns:p14="http://schemas.microsoft.com/office/powerpoint/2010/main" val="38877659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98E0-B6F9-4237-A7EB-92E8047BE30F}"/>
              </a:ext>
            </a:extLst>
          </p:cNvPr>
          <p:cNvSpPr>
            <a:spLocks noGrp="1"/>
          </p:cNvSpPr>
          <p:nvPr>
            <p:ph type="title"/>
          </p:nvPr>
        </p:nvSpPr>
        <p:spPr/>
        <p:txBody>
          <a:bodyPr/>
          <a:lstStyle/>
          <a:p>
            <a:r>
              <a:rPr lang="en-US"/>
              <a:t>Care Experience</a:t>
            </a:r>
          </a:p>
        </p:txBody>
      </p:sp>
      <p:sp>
        <p:nvSpPr>
          <p:cNvPr id="3" name="Content Placeholder 2">
            <a:extLst>
              <a:ext uri="{FF2B5EF4-FFF2-40B4-BE49-F238E27FC236}">
                <a16:creationId xmlns:a16="http://schemas.microsoft.com/office/drawing/2014/main" id="{C79D92CC-53EA-4C3D-BE11-4ACA11D6448F}"/>
              </a:ext>
            </a:extLst>
          </p:cNvPr>
          <p:cNvSpPr>
            <a:spLocks noGrp="1"/>
          </p:cNvSpPr>
          <p:nvPr>
            <p:ph sz="half" idx="1"/>
          </p:nvPr>
        </p:nvSpPr>
        <p:spPr/>
        <p:txBody>
          <a:bodyPr/>
          <a:lstStyle/>
          <a:p>
            <a:endParaRPr lang="en-US"/>
          </a:p>
          <a:p>
            <a:endParaRPr lang="en-US"/>
          </a:p>
        </p:txBody>
      </p:sp>
      <p:pic>
        <p:nvPicPr>
          <p:cNvPr id="10" name="Picture 9">
            <a:extLst>
              <a:ext uri="{FF2B5EF4-FFF2-40B4-BE49-F238E27FC236}">
                <a16:creationId xmlns:a16="http://schemas.microsoft.com/office/drawing/2014/main" id="{875E753D-5226-48C8-B29E-5ED4D315EDF6}"/>
              </a:ext>
            </a:extLst>
          </p:cNvPr>
          <p:cNvPicPr>
            <a:picLocks noChangeAspect="1"/>
          </p:cNvPicPr>
          <p:nvPr/>
        </p:nvPicPr>
        <p:blipFill>
          <a:blip r:embed="rId2"/>
          <a:stretch>
            <a:fillRect/>
          </a:stretch>
        </p:blipFill>
        <p:spPr>
          <a:xfrm>
            <a:off x="0" y="1521850"/>
            <a:ext cx="12192000" cy="3814300"/>
          </a:xfrm>
          <a:prstGeom prst="rect">
            <a:avLst/>
          </a:prstGeom>
        </p:spPr>
      </p:pic>
    </p:spTree>
    <p:extLst>
      <p:ext uri="{BB962C8B-B14F-4D97-AF65-F5344CB8AC3E}">
        <p14:creationId xmlns:p14="http://schemas.microsoft.com/office/powerpoint/2010/main" val="1314203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38BC-3702-4B5E-8773-F4C789609066}"/>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0F115504-3C0F-4B36-944F-1403EAC33C64}"/>
              </a:ext>
            </a:extLst>
          </p:cNvPr>
          <p:cNvSpPr>
            <a:spLocks noGrp="1"/>
          </p:cNvSpPr>
          <p:nvPr>
            <p:ph sz="half" idx="1"/>
          </p:nvPr>
        </p:nvSpPr>
        <p:spPr/>
        <p:txBody>
          <a:bodyPr/>
          <a:lstStyle/>
          <a:p>
            <a:r>
              <a:rPr lang="en-US"/>
              <a:t>Keep up the good work</a:t>
            </a:r>
          </a:p>
          <a:p>
            <a:r>
              <a:rPr lang="en-US"/>
              <a:t>Ask about medication side effect question during MDR- Do you have any questions about your meds or their side effects?  </a:t>
            </a:r>
          </a:p>
        </p:txBody>
      </p:sp>
    </p:spTree>
    <p:extLst>
      <p:ext uri="{BB962C8B-B14F-4D97-AF65-F5344CB8AC3E}">
        <p14:creationId xmlns:p14="http://schemas.microsoft.com/office/powerpoint/2010/main" val="930750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8089-940B-4B56-A007-A39179122FC8}"/>
              </a:ext>
            </a:extLst>
          </p:cNvPr>
          <p:cNvSpPr>
            <a:spLocks noGrp="1"/>
          </p:cNvSpPr>
          <p:nvPr>
            <p:ph type="title"/>
          </p:nvPr>
        </p:nvSpPr>
        <p:spPr>
          <a:xfrm>
            <a:off x="1097279" y="905608"/>
            <a:ext cx="10297551" cy="831752"/>
          </a:xfrm>
        </p:spPr>
        <p:txBody>
          <a:bodyPr>
            <a:normAutofit fontScale="90000"/>
          </a:bodyPr>
          <a:lstStyle/>
          <a:p>
            <a:r>
              <a:rPr lang="en-US" dirty="0">
                <a:cs typeface="Calibri Light"/>
              </a:rPr>
              <a:t>Meeting adjourned @  7:00p            Thanks</a:t>
            </a:r>
            <a:endParaRPr lang="en-US" dirty="0"/>
          </a:p>
        </p:txBody>
      </p:sp>
      <p:sp>
        <p:nvSpPr>
          <p:cNvPr id="3" name="Content Placeholder 2">
            <a:extLst>
              <a:ext uri="{FF2B5EF4-FFF2-40B4-BE49-F238E27FC236}">
                <a16:creationId xmlns:a16="http://schemas.microsoft.com/office/drawing/2014/main" id="{1E10BC79-011D-4525-8274-BBED893DF520}"/>
              </a:ext>
            </a:extLst>
          </p:cNvPr>
          <p:cNvSpPr>
            <a:spLocks noGrp="1"/>
          </p:cNvSpPr>
          <p:nvPr>
            <p:ph idx="1"/>
          </p:nvPr>
        </p:nvSpPr>
        <p:spPr/>
        <p:txBody>
          <a:bodyPr vert="horz" lIns="0" tIns="45720" rIns="0" bIns="45720" rtlCol="0" anchor="t">
            <a:normAutofit/>
          </a:bodyPr>
          <a:lstStyle/>
          <a:p>
            <a:endParaRPr lang="en-US">
              <a:ea typeface="+mn-lt"/>
              <a:cs typeface="+mn-lt"/>
            </a:endParaRPr>
          </a:p>
          <a:p>
            <a:endParaRPr lang="en-US">
              <a:ea typeface="+mn-lt"/>
              <a:cs typeface="+mn-lt"/>
            </a:endParaRPr>
          </a:p>
          <a:p>
            <a:endParaRPr lang="en-US">
              <a:ea typeface="+mn-lt"/>
              <a:cs typeface="+mn-lt"/>
            </a:endParaRPr>
          </a:p>
          <a:p>
            <a:r>
              <a:rPr lang="en-US">
                <a:ea typeface="+mn-lt"/>
                <a:cs typeface="+mn-lt"/>
              </a:rPr>
              <a:t> Please sign your timesheets </a:t>
            </a:r>
            <a:r>
              <a:rPr lang="en-US">
                <a:ea typeface="+mn-lt"/>
                <a:cs typeface="+mn-lt"/>
                <a:sym typeface="Wingdings" panose="05000000000000000000" pitchFamily="2" charset="2"/>
              </a:rPr>
              <a:t></a:t>
            </a:r>
          </a:p>
          <a:p>
            <a:pPr lvl="1"/>
            <a:r>
              <a:rPr lang="en-US">
                <a:ea typeface="+mn-lt"/>
                <a:cs typeface="+mn-lt"/>
                <a:sym typeface="Wingdings" panose="05000000000000000000" pitchFamily="2" charset="2"/>
              </a:rPr>
              <a:t>-Sean</a:t>
            </a:r>
            <a:endParaRPr lang="en-US">
              <a:ea typeface="+mn-lt"/>
              <a:cs typeface="+mn-lt"/>
            </a:endParaRPr>
          </a:p>
        </p:txBody>
      </p:sp>
      <p:pic>
        <p:nvPicPr>
          <p:cNvPr id="1026" name="Picture 2" descr="14 Printable Time Sheets - Small Business Trends">
            <a:extLst>
              <a:ext uri="{FF2B5EF4-FFF2-40B4-BE49-F238E27FC236}">
                <a16:creationId xmlns:a16="http://schemas.microsoft.com/office/drawing/2014/main" id="{6F5C2F3D-ADBB-4B08-8B85-94F3ECF97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4" y="2857289"/>
            <a:ext cx="357187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9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86D8A-FC5F-487F-A247-ED9AD0D9B8B0}"/>
              </a:ext>
            </a:extLst>
          </p:cNvPr>
          <p:cNvSpPr>
            <a:spLocks noGrp="1"/>
          </p:cNvSpPr>
          <p:nvPr>
            <p:ph type="title"/>
          </p:nvPr>
        </p:nvSpPr>
        <p:spPr>
          <a:xfrm>
            <a:off x="673578" y="4473679"/>
            <a:ext cx="9544621" cy="717314"/>
          </a:xfrm>
        </p:spPr>
        <p:txBody>
          <a:bodyPr vert="horz" lIns="91440" tIns="45720" rIns="91440" bIns="45720" rtlCol="0" anchor="b">
            <a:noAutofit/>
          </a:bodyPr>
          <a:lstStyle/>
          <a:p>
            <a:r>
              <a:rPr lang="en-US" b="1"/>
              <a:t>Physician Recognition</a:t>
            </a:r>
          </a:p>
        </p:txBody>
      </p:sp>
      <p:sp>
        <p:nvSpPr>
          <p:cNvPr id="3" name="Footer Placeholder 2">
            <a:extLst>
              <a:ext uri="{FF2B5EF4-FFF2-40B4-BE49-F238E27FC236}">
                <a16:creationId xmlns:a16="http://schemas.microsoft.com/office/drawing/2014/main" id="{D48736A4-EC42-40F3-B127-A0F47B929146}"/>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marR="0" lvl="0" indent="0" fontAlgn="auto">
              <a:spcBef>
                <a:spcPct val="50000"/>
              </a:spcBef>
              <a:spcAft>
                <a:spcPct val="40000"/>
              </a:spcAft>
              <a:buClr>
                <a:srgbClr val="009CBD"/>
              </a:buClr>
              <a:buSzTx/>
              <a:buFontTx/>
              <a:buNone/>
              <a:tabLst/>
              <a:defRPr/>
            </a:pPr>
            <a:r>
              <a:rPr kumimoji="0" lang="en-US" b="0" i="0" u="none" strike="noStrike" kern="1200" cap="none" spc="0" normalizeH="0" baseline="0" noProof="0">
                <a:ln>
                  <a:noFill/>
                </a:ln>
                <a:solidFill>
                  <a:schemeClr val="bg2">
                    <a:lumMod val="50000"/>
                  </a:schemeClr>
                </a:solidFill>
                <a:effectLst/>
                <a:uLnTx/>
                <a:uFillTx/>
                <a:latin typeface="+mn-lt"/>
                <a:ea typeface="+mn-ea"/>
                <a:cs typeface="+mn-cs"/>
              </a:rPr>
              <a:t>© 2021 The Permanente Medical Group</a:t>
            </a:r>
          </a:p>
        </p:txBody>
      </p:sp>
      <p:sp>
        <p:nvSpPr>
          <p:cNvPr id="4" name="Slide Number Placeholder 3">
            <a:extLst>
              <a:ext uri="{FF2B5EF4-FFF2-40B4-BE49-F238E27FC236}">
                <a16:creationId xmlns:a16="http://schemas.microsoft.com/office/drawing/2014/main" id="{FCC6CD4C-6BA2-4545-B275-CA660EB093D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596267AD-9F74-48D6-B119-B1FC434C053C}" type="slidenum">
              <a:rPr kumimoji="0" lang="en-US" u="none" strike="noStrike" cap="none" spc="0" normalizeH="0" baseline="0" noProof="0" smtClean="0">
                <a:ln>
                  <a:noFill/>
                </a:ln>
                <a:uLnTx/>
                <a:uFillTx/>
              </a:rPr>
              <a:pPr marR="0" lvl="0" indent="0" fontAlgn="auto">
                <a:spcBef>
                  <a:spcPts val="0"/>
                </a:spcBef>
                <a:spcAft>
                  <a:spcPts val="600"/>
                </a:spcAft>
                <a:buClrTx/>
                <a:buSzTx/>
                <a:buFontTx/>
                <a:buNone/>
                <a:tabLst/>
                <a:defRPr/>
              </a:pPr>
              <a:t>8</a:t>
            </a:fld>
            <a:endParaRPr kumimoji="0" lang="en-US" u="none" strike="noStrike" cap="none" spc="0" normalizeH="0" baseline="0" noProof="0">
              <a:ln>
                <a:noFill/>
              </a:ln>
              <a:uLnTx/>
              <a:uFillTx/>
            </a:endParaRPr>
          </a:p>
        </p:txBody>
      </p:sp>
      <p:grpSp>
        <p:nvGrpSpPr>
          <p:cNvPr id="22" name="Group 21">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954654-CD7A-4006-8622-61EE267CAFB0}"/>
              </a:ext>
            </a:extLst>
          </p:cNvPr>
          <p:cNvPicPr>
            <a:picLocks noChangeAspect="1"/>
          </p:cNvPicPr>
          <p:nvPr/>
        </p:nvPicPr>
        <p:blipFill rotWithShape="1">
          <a:blip r:embed="rId2"/>
          <a:srcRect t="14375" r="1" b="13555"/>
          <a:stretch/>
        </p:blipFill>
        <p:spPr>
          <a:xfrm>
            <a:off x="834934" y="854087"/>
            <a:ext cx="9290304" cy="3280831"/>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a:noFill/>
        </p:spPr>
      </p:pic>
      <p:sp>
        <p:nvSpPr>
          <p:cNvPr id="9" name="TextBox 8">
            <a:extLst>
              <a:ext uri="{FF2B5EF4-FFF2-40B4-BE49-F238E27FC236}">
                <a16:creationId xmlns:a16="http://schemas.microsoft.com/office/drawing/2014/main" id="{59A8F6EF-8352-512C-050F-59B789E0339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9900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8EE05A-8A0F-020A-19A1-0153D118BE20}"/>
              </a:ext>
            </a:extLst>
          </p:cNvPr>
          <p:cNvSpPr txBox="1"/>
          <p:nvPr/>
        </p:nvSpPr>
        <p:spPr>
          <a:xfrm>
            <a:off x="5023024" y="3694676"/>
            <a:ext cx="57197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2"/>
              </a:rPr>
              <a:t>Chizoba Nwosu, MD – TPMG Awards (kaiserpermanente.org)</a:t>
            </a:r>
            <a:r>
              <a:rPr lang="en-US">
                <a:ea typeface="+mn-lt"/>
                <a:cs typeface="+mn-lt"/>
              </a:rPr>
              <a:t> </a:t>
            </a:r>
            <a:endParaRPr lang="en-US"/>
          </a:p>
        </p:txBody>
      </p:sp>
      <p:pic>
        <p:nvPicPr>
          <p:cNvPr id="5" name="Picture 5" descr="Text, website&#10;&#10;Description automatically generated">
            <a:extLst>
              <a:ext uri="{FF2B5EF4-FFF2-40B4-BE49-F238E27FC236}">
                <a16:creationId xmlns:a16="http://schemas.microsoft.com/office/drawing/2014/main" id="{215F7A5F-FD9E-4A39-615C-E0740A7B63E5}"/>
              </a:ext>
            </a:extLst>
          </p:cNvPr>
          <p:cNvPicPr>
            <a:picLocks noChangeAspect="1"/>
          </p:cNvPicPr>
          <p:nvPr/>
        </p:nvPicPr>
        <p:blipFill>
          <a:blip r:embed="rId3"/>
          <a:stretch>
            <a:fillRect/>
          </a:stretch>
        </p:blipFill>
        <p:spPr>
          <a:xfrm>
            <a:off x="54707" y="2197"/>
            <a:ext cx="4726353" cy="6853607"/>
          </a:xfrm>
          <a:prstGeom prst="rect">
            <a:avLst/>
          </a:prstGeom>
        </p:spPr>
      </p:pic>
    </p:spTree>
    <p:extLst>
      <p:ext uri="{BB962C8B-B14F-4D97-AF65-F5344CB8AC3E}">
        <p14:creationId xmlns:p14="http://schemas.microsoft.com/office/powerpoint/2010/main" val="282340132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DividendVTI">
  <a:themeElements>
    <a:clrScheme name="AnalogousFromDarkSeedLeftStep">
      <a:dk1>
        <a:srgbClr val="000000"/>
      </a:dk1>
      <a:lt1>
        <a:srgbClr val="FFFFFF"/>
      </a:lt1>
      <a:dk2>
        <a:srgbClr val="412E24"/>
      </a:dk2>
      <a:lt2>
        <a:srgbClr val="E8E2E8"/>
      </a:lt2>
      <a:accent1>
        <a:srgbClr val="47B547"/>
      </a:accent1>
      <a:accent2>
        <a:srgbClr val="6CB13B"/>
      </a:accent2>
      <a:accent3>
        <a:srgbClr val="98A942"/>
      </a:accent3>
      <a:accent4>
        <a:srgbClr val="B1933B"/>
      </a:accent4>
      <a:accent5>
        <a:srgbClr val="C3744D"/>
      </a:accent5>
      <a:accent6>
        <a:srgbClr val="B13B45"/>
      </a:accent6>
      <a:hlink>
        <a:srgbClr val="AF743A"/>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ight-Color Titles TPMG">
  <a:themeElements>
    <a:clrScheme name="PMG 2018">
      <a:dk1>
        <a:srgbClr val="003B71"/>
      </a:dk1>
      <a:lt1>
        <a:srgbClr val="FFFFFF"/>
      </a:lt1>
      <a:dk2>
        <a:srgbClr val="00558C"/>
      </a:dk2>
      <a:lt2>
        <a:srgbClr val="92CCF0"/>
      </a:lt2>
      <a:accent1>
        <a:srgbClr val="003B71"/>
      </a:accent1>
      <a:accent2>
        <a:srgbClr val="009CBD"/>
      </a:accent2>
      <a:accent3>
        <a:srgbClr val="7BD3CF"/>
      </a:accent3>
      <a:accent4>
        <a:srgbClr val="0078B3"/>
      </a:accent4>
      <a:accent5>
        <a:srgbClr val="40C1AC"/>
      </a:accent5>
      <a:accent6>
        <a:srgbClr val="A3D751"/>
      </a:accent6>
      <a:hlink>
        <a:srgbClr val="0078B3"/>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t" anchorCtr="0"/>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TPMG_PPt" id="{68D7FBDD-46AB-4EF3-9246-3CD3D48376CF}" vid="{739CE35A-A4D6-4627-A9E6-8E0AE1C1E5A7}"/>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dfc96f1-a222-4356-8a97-4b346c860eeb">
      <UserInfo>
        <DisplayName>Chizoba R. Nwosu</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495D1A612A549A118DCA7ED9BF6A8" ma:contentTypeVersion="10" ma:contentTypeDescription="Create a new document." ma:contentTypeScope="" ma:versionID="22555709d9e6e09c9e7ef1eb88cccf68">
  <xsd:schema xmlns:xsd="http://www.w3.org/2001/XMLSchema" xmlns:xs="http://www.w3.org/2001/XMLSchema" xmlns:p="http://schemas.microsoft.com/office/2006/metadata/properties" xmlns:ns2="1c093a52-7d08-4af6-8fa8-47e53121759f" xmlns:ns3="7dfc96f1-a222-4356-8a97-4b346c860eeb" targetNamespace="http://schemas.microsoft.com/office/2006/metadata/properties" ma:root="true" ma:fieldsID="09e63bd088e9bdcd91c73a7d1d3a5c52" ns2:_="" ns3:_="">
    <xsd:import namespace="1c093a52-7d08-4af6-8fa8-47e53121759f"/>
    <xsd:import namespace="7dfc96f1-a222-4356-8a97-4b346c860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93a52-7d08-4af6-8fa8-47e531217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c96f1-a222-4356-8a97-4b346c860e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D16FB9-55A3-45C5-B5C6-328B6D7F256A}">
  <ds:schemaRefs>
    <ds:schemaRef ds:uri="1c093a52-7d08-4af6-8fa8-47e53121759f"/>
    <ds:schemaRef ds:uri="7dfc96f1-a222-4356-8a97-4b346c860e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87AF7D-16D1-409E-AFCA-6CBF0F5A895C}">
  <ds:schemaRefs>
    <ds:schemaRef ds:uri="http://schemas.microsoft.com/sharepoint/v3/contenttype/forms"/>
  </ds:schemaRefs>
</ds:datastoreItem>
</file>

<file path=customXml/itemProps3.xml><?xml version="1.0" encoding="utf-8"?>
<ds:datastoreItem xmlns:ds="http://schemas.openxmlformats.org/officeDocument/2006/customXml" ds:itemID="{36A0789B-2D46-4530-9BDD-F179D8279C1E}">
  <ds:schemaRefs>
    <ds:schemaRef ds:uri="1c093a52-7d08-4af6-8fa8-47e53121759f"/>
    <ds:schemaRef ds:uri="7dfc96f1-a222-4356-8a97-4b346c860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94</TotalTime>
  <Words>4156</Words>
  <Application>Microsoft Office PowerPoint</Application>
  <PresentationFormat>Widescreen</PresentationFormat>
  <Paragraphs>375</Paragraphs>
  <Slides>72</Slides>
  <Notes>3</Notes>
  <HiddenSlides>1</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72</vt:i4>
      </vt:variant>
    </vt:vector>
  </HeadingPairs>
  <TitlesOfParts>
    <vt:vector size="96" baseType="lpstr">
      <vt:lpstr>SimSun</vt:lpstr>
      <vt:lpstr>.AppleSystemUIFont</vt:lpstr>
      <vt:lpstr>Arial</vt:lpstr>
      <vt:lpstr>Calibri</vt:lpstr>
      <vt:lpstr>Calibri Light</vt:lpstr>
      <vt:lpstr>Century Gothic</vt:lpstr>
      <vt:lpstr>ff-scala-sans-pro</vt:lpstr>
      <vt:lpstr>inherit</vt:lpstr>
      <vt:lpstr>Times New Roman</vt:lpstr>
      <vt:lpstr>Univers</vt:lpstr>
      <vt:lpstr>Univers Condensed</vt:lpstr>
      <vt:lpstr>Wingdings</vt:lpstr>
      <vt:lpstr>Wingdings 2</vt:lpstr>
      <vt:lpstr>Wingdings 3</vt:lpstr>
      <vt:lpstr>Slice</vt:lpstr>
      <vt:lpstr>1_Light-Color Titles TPMG</vt:lpstr>
      <vt:lpstr>Retrospect</vt:lpstr>
      <vt:lpstr>Office Theme</vt:lpstr>
      <vt:lpstr>Office Theme</vt:lpstr>
      <vt:lpstr>Office Theme</vt:lpstr>
      <vt:lpstr>Office Theme</vt:lpstr>
      <vt:lpstr>Office Theme</vt:lpstr>
      <vt:lpstr>Office Theme</vt:lpstr>
      <vt:lpstr>DividendVTI</vt:lpstr>
      <vt:lpstr>HBS Department Updates  june 2022</vt:lpstr>
      <vt:lpstr>Speaking Up &amp; Caring Moments</vt:lpstr>
      <vt:lpstr>PowerPoint Presentation</vt:lpstr>
      <vt:lpstr>New hbs physician  ritU bhatnagar, md</vt:lpstr>
      <vt:lpstr>HBS Family bowling event june 2022</vt:lpstr>
      <vt:lpstr>Celebrations</vt:lpstr>
      <vt:lpstr>june Birthdays </vt:lpstr>
      <vt:lpstr>Physician Recognition</vt:lpstr>
      <vt:lpstr>PowerPoint Presentation</vt:lpstr>
      <vt:lpstr>Thank you, dr. Mann!</vt:lpstr>
      <vt:lpstr>PowerPoint Presentation</vt:lpstr>
      <vt:lpstr>PowerPoint Presentation</vt:lpstr>
      <vt:lpstr>Infectious Diseases  Dr. Asaf Shor   </vt:lpstr>
      <vt:lpstr>Comfort care case series </vt:lpstr>
      <vt:lpstr>Introduction  </vt:lpstr>
      <vt:lpstr>Background </vt:lpstr>
      <vt:lpstr>How are we doing at GSAA?</vt:lpstr>
      <vt:lpstr>How are we doing ?</vt:lpstr>
      <vt:lpstr>Goal based on Hypothesis </vt:lpstr>
      <vt:lpstr>Intervention </vt:lpstr>
      <vt:lpstr>PowerPoint Presentation</vt:lpstr>
      <vt:lpstr>PowerPoint Presentation</vt:lpstr>
      <vt:lpstr>Lunch &amp; Learn Comfort care case series</vt:lpstr>
      <vt:lpstr>HBS-PCT Liaison Updates</vt:lpstr>
      <vt:lpstr>PowerPoint Presentation</vt:lpstr>
      <vt:lpstr>Sample Note</vt:lpstr>
      <vt:lpstr>HBS Department Meeting Updates</vt:lpstr>
      <vt:lpstr>PowerPoint Presentation</vt:lpstr>
      <vt:lpstr>QA case presentation/Peer Review HBS Department Meeting 6/27/22 </vt:lpstr>
      <vt:lpstr>QA referral </vt:lpstr>
      <vt:lpstr>HPI</vt:lpstr>
      <vt:lpstr>Hospital Course</vt:lpstr>
      <vt:lpstr>ST evaluations</vt:lpstr>
      <vt:lpstr>HNS evaluation</vt:lpstr>
      <vt:lpstr>Hospital Course (1/24/22)</vt:lpstr>
      <vt:lpstr>CXR findings</vt:lpstr>
      <vt:lpstr>Provider comments</vt:lpstr>
      <vt:lpstr>Tee-up Questions</vt:lpstr>
      <vt:lpstr>Scoring </vt:lpstr>
      <vt:lpstr>PowerPoint Presentation</vt:lpstr>
      <vt:lpstr>HBS dept Meeting Update</vt:lpstr>
      <vt:lpstr>Meeting minutes</vt:lpstr>
      <vt:lpstr>Fremont :2S Closure</vt:lpstr>
      <vt:lpstr>Overview</vt:lpstr>
      <vt:lpstr>Expectation and Brief Overview of work flow</vt:lpstr>
      <vt:lpstr>SUB-Specialty Update</vt:lpstr>
      <vt:lpstr>PowerPoint Presentation</vt:lpstr>
      <vt:lpstr>Gyn Malignancy</vt:lpstr>
      <vt:lpstr>PowerPoint Presentation</vt:lpstr>
      <vt:lpstr>Miscellaneous</vt:lpstr>
      <vt:lpstr>PowerPoint Presentation</vt:lpstr>
      <vt:lpstr>PowerPoint Presentation</vt:lpstr>
      <vt:lpstr>FRE 2-South Closure</vt:lpstr>
      <vt:lpstr>Patient Interfacility Transfers</vt:lpstr>
      <vt:lpstr>ERM HBS Pertinent Updates</vt:lpstr>
      <vt:lpstr>June 2022 Department Updates</vt:lpstr>
      <vt:lpstr>Agenda</vt:lpstr>
      <vt:lpstr>PowerPoint Presentation</vt:lpstr>
      <vt:lpstr>PowerPoint Presentation</vt:lpstr>
      <vt:lpstr>PowerPoint Presentation</vt:lpstr>
      <vt:lpstr>Reminders</vt:lpstr>
      <vt:lpstr>Nursing End of Shift Report- Remember to check daily</vt:lpstr>
      <vt:lpstr>ERM DOCUMENTATION End of shift Report</vt:lpstr>
      <vt:lpstr>KPAC Med Recon- med list </vt:lpstr>
      <vt:lpstr>Care  Experience</vt:lpstr>
      <vt:lpstr>Care Experience</vt:lpstr>
      <vt:lpstr>Care Experience</vt:lpstr>
      <vt:lpstr>Care Experience</vt:lpstr>
      <vt:lpstr>Care Experience</vt:lpstr>
      <vt:lpstr>Care Experience</vt:lpstr>
      <vt:lpstr>Recommendations</vt:lpstr>
      <vt:lpstr>Meeting adjourned @  7:00p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HBS Department Meeting</dc:title>
  <dc:creator>Silvia A Barajas</dc:creator>
  <cp:lastModifiedBy>Maria Jacala</cp:lastModifiedBy>
  <cp:revision>11</cp:revision>
  <dcterms:created xsi:type="dcterms:W3CDTF">2021-02-22T21:57:51Z</dcterms:created>
  <dcterms:modified xsi:type="dcterms:W3CDTF">2022-06-30T19:11:29Z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0x0101004AE495D1A612A549A118DCA7ED9BF6A8</vt:lpwstr>
  </property>
</Properties>
</file>